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"/>
          <p:cNvGrpSpPr>
            <a:grpSpLocks/>
          </p:cNvGrpSpPr>
          <p:nvPr/>
        </p:nvGrpSpPr>
        <p:grpSpPr bwMode="auto">
          <a:xfrm>
            <a:off x="5245182" y="1231916"/>
            <a:ext cx="1008063" cy="1202906"/>
            <a:chOff x="4500563" y="3645144"/>
            <a:chExt cx="1008062" cy="1603612"/>
          </a:xfrm>
        </p:grpSpPr>
        <p:sp>
          <p:nvSpPr>
            <p:cNvPr id="23" name="Text Box 7"/>
            <p:cNvSpPr txBox="1">
              <a:spLocks noChangeArrowheads="1"/>
            </p:cNvSpPr>
            <p:nvPr/>
          </p:nvSpPr>
          <p:spPr bwMode="auto">
            <a:xfrm>
              <a:off x="4500563" y="4797425"/>
              <a:ext cx="1008062" cy="451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24" name="Picture 11" descr="G:\00各种申报材料\2020\《汉字文化》文本教材0407\01汉字演变形体20200210\汉字形体演变图片\编_篆书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594" y="3645144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组合 1"/>
          <p:cNvGrpSpPr>
            <a:grpSpLocks/>
          </p:cNvGrpSpPr>
          <p:nvPr/>
        </p:nvGrpSpPr>
        <p:grpSpPr bwMode="auto">
          <a:xfrm>
            <a:off x="4169085" y="1231916"/>
            <a:ext cx="1008063" cy="1202906"/>
            <a:chOff x="3276600" y="3645144"/>
            <a:chExt cx="1008063" cy="1603612"/>
          </a:xfrm>
        </p:grpSpPr>
        <p:sp>
          <p:nvSpPr>
            <p:cNvPr id="26" name="Text Box 5"/>
            <p:cNvSpPr txBox="1">
              <a:spLocks noChangeArrowheads="1"/>
            </p:cNvSpPr>
            <p:nvPr/>
          </p:nvSpPr>
          <p:spPr bwMode="auto">
            <a:xfrm>
              <a:off x="3276600" y="4797425"/>
              <a:ext cx="1008063" cy="451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27" name="Picture 12" descr="G:\00各种申报材料\2020\《汉字文化》文本教材0407\01汉字演变形体20200210\汉字形体演变图片\编_金文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298" y="3645144"/>
              <a:ext cx="86666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4499992" y="3111497"/>
            <a:ext cx="424125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编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1400" b="0" dirty="0" err="1">
                <a:solidFill>
                  <a:srgbClr val="0000FF"/>
                </a:solidFill>
                <a:latin typeface="+mn-ea"/>
                <a:ea typeface="+mn-ea"/>
              </a:rPr>
              <a:t>biān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，形声字，由“纟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(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糸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m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ì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、扁”组成。纟，形旁，表示字义与丝线有关；扁，声旁，表示读音。表示“用皮条或绳子将按次序排好的竹简穿联起来”的意思。</a:t>
            </a: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321279" y="1387887"/>
            <a:ext cx="1058863" cy="1047012"/>
            <a:chOff x="3297939" y="180000"/>
            <a:chExt cx="1058824" cy="1396213"/>
          </a:xfrm>
        </p:grpSpPr>
        <p:pic>
          <p:nvPicPr>
            <p:cNvPr id="30" name="图片 67684" descr="编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7939" y="180000"/>
              <a:ext cx="1058824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 Box 16"/>
            <p:cNvSpPr txBox="1">
              <a:spLocks noChangeArrowheads="1"/>
            </p:cNvSpPr>
            <p:nvPr/>
          </p:nvSpPr>
          <p:spPr bwMode="auto">
            <a:xfrm>
              <a:off x="3324114" y="1124744"/>
              <a:ext cx="1006475" cy="451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7448177" y="1286684"/>
            <a:ext cx="1084263" cy="1148422"/>
            <a:chOff x="4678424" y="43883"/>
            <a:chExt cx="1084378" cy="1532700"/>
          </a:xfrm>
        </p:grpSpPr>
        <p:pic>
          <p:nvPicPr>
            <p:cNvPr id="33" name="图片 67685" descr="编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8424" y="43883"/>
              <a:ext cx="1084378" cy="9365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 Box 16"/>
            <p:cNvSpPr txBox="1">
              <a:spLocks noChangeArrowheads="1"/>
            </p:cNvSpPr>
            <p:nvPr/>
          </p:nvSpPr>
          <p:spPr bwMode="auto">
            <a:xfrm>
              <a:off x="4717373" y="1124744"/>
              <a:ext cx="1006475" cy="451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35" name="Picture 22" descr="G:\00各种申报材料\2020\《汉字奥秘》校本教材\02汉字奥秘插图_资料\03汉字有关图片（夏璠梓初稿）\008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668" y="894080"/>
            <a:ext cx="1672341" cy="148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文本框 30">
            <a:extLst>
              <a:ext uri="{FF2B5EF4-FFF2-40B4-BE49-F238E27FC236}">
                <a16:creationId xmlns:a16="http://schemas.microsoft.com/office/drawing/2014/main" id="{D7A420BB-5F39-4EFD-AF2C-C8ADB67D577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AD4EACD-C110-4B3F-A08B-5E29D8776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文本框 14">
            <a:extLst>
              <a:ext uri="{FF2B5EF4-FFF2-40B4-BE49-F238E27FC236}">
                <a16:creationId xmlns:a16="http://schemas.microsoft.com/office/drawing/2014/main" id="{5F0F1A1B-8A23-4D60-9EED-4732EB36DE07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9" name="Text Box 9">
            <a:extLst>
              <a:ext uri="{FF2B5EF4-FFF2-40B4-BE49-F238E27FC236}">
                <a16:creationId xmlns:a16="http://schemas.microsoft.com/office/drawing/2014/main" id="{C642C881-7D98-46C0-BA07-8775EADFA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3640" y="286500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编</a:t>
            </a:r>
          </a:p>
        </p:txBody>
      </p:sp>
      <p:sp>
        <p:nvSpPr>
          <p:cNvPr id="40" name="Text Box 10">
            <a:extLst>
              <a:ext uri="{FF2B5EF4-FFF2-40B4-BE49-F238E27FC236}">
                <a16:creationId xmlns:a16="http://schemas.microsoft.com/office/drawing/2014/main" id="{B95255B5-980C-4304-ACB0-A79F3A08E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1490" y="2355418"/>
            <a:ext cx="15811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biān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196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uild="p" autoUpdateAnimBg="0"/>
      <p:bldP spid="39" grpId="0" build="p" autoUpdateAnimBg="0"/>
      <p:bldP spid="40" grpId="0" build="p" autoUpdateAnimBg="0" advAuto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7200</TotalTime>
  <Words>77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1430</cp:revision>
  <dcterms:created xsi:type="dcterms:W3CDTF">2011-03-21T09:38:00Z</dcterms:created>
  <dcterms:modified xsi:type="dcterms:W3CDTF">2026-07-12T07:53:56Z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