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21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77" y="110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1619672" y="2848712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改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2376910" y="2392702"/>
            <a:ext cx="122396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gǎi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24" name="Text Box 25"/>
          <p:cNvSpPr txBox="1">
            <a:spLocks noChangeArrowheads="1"/>
          </p:cNvSpPr>
          <p:nvPr/>
        </p:nvSpPr>
        <p:spPr bwMode="auto">
          <a:xfrm>
            <a:off x="4139952" y="2966986"/>
            <a:ext cx="3816424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改，会意字。甲骨文字形，由“己、攴”两个部件组成。己，像一个跪着的小孩子；攴，像用手拿教鞭或戒尺的样子。表示教子改过归正的意思。本义指改变。</a:t>
            </a:r>
          </a:p>
        </p:txBody>
      </p:sp>
      <p:sp>
        <p:nvSpPr>
          <p:cNvPr id="2" name="Rectangle 6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pic>
        <p:nvPicPr>
          <p:cNvPr id="44" name="图片 43" descr="H:\《汉字奥秘》校本教材\01《汉字奥秘 12》资料\《汉子奥秘12》插图资料\《汉子奥秘 2》插图\02_14改 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1" y="1006030"/>
            <a:ext cx="2160241" cy="161972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0" name="直接连接符 19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4062886" y="1383523"/>
            <a:ext cx="1006475" cy="1166339"/>
            <a:chOff x="814114" y="1556912"/>
            <a:chExt cx="1006475" cy="1555118"/>
          </a:xfrm>
        </p:grpSpPr>
        <p:sp>
          <p:nvSpPr>
            <p:cNvPr id="7194" name="Text Box 14"/>
            <p:cNvSpPr txBox="1">
              <a:spLocks noChangeArrowheads="1"/>
            </p:cNvSpPr>
            <p:nvPr/>
          </p:nvSpPr>
          <p:spPr bwMode="auto">
            <a:xfrm>
              <a:off x="814114" y="2660625"/>
              <a:ext cx="1006475" cy="451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1029" name="图片 8" descr="改_甲骨文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3141" y="1556912"/>
              <a:ext cx="568421" cy="108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" name="组合 8"/>
          <p:cNvGrpSpPr/>
          <p:nvPr/>
        </p:nvGrpSpPr>
        <p:grpSpPr>
          <a:xfrm>
            <a:off x="5137529" y="1383523"/>
            <a:ext cx="1006475" cy="1166339"/>
            <a:chOff x="1787982" y="1556912"/>
            <a:chExt cx="1006475" cy="1555118"/>
          </a:xfrm>
        </p:grpSpPr>
        <p:sp>
          <p:nvSpPr>
            <p:cNvPr id="7185" name="Text Box 15"/>
            <p:cNvSpPr txBox="1">
              <a:spLocks noChangeArrowheads="1"/>
            </p:cNvSpPr>
            <p:nvPr/>
          </p:nvSpPr>
          <p:spPr bwMode="auto">
            <a:xfrm>
              <a:off x="1787982" y="2660625"/>
              <a:ext cx="1006475" cy="451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1028" name="图片 9" descr="改_金文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93325" y="1556912"/>
              <a:ext cx="795789" cy="108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" name="组合 9"/>
          <p:cNvGrpSpPr/>
          <p:nvPr/>
        </p:nvGrpSpPr>
        <p:grpSpPr>
          <a:xfrm>
            <a:off x="6212172" y="1383523"/>
            <a:ext cx="1006475" cy="1166339"/>
            <a:chOff x="2781319" y="1556912"/>
            <a:chExt cx="1006475" cy="1555118"/>
          </a:xfrm>
        </p:grpSpPr>
        <p:sp>
          <p:nvSpPr>
            <p:cNvPr id="7192" name="Text Box 15"/>
            <p:cNvSpPr txBox="1">
              <a:spLocks noChangeArrowheads="1"/>
            </p:cNvSpPr>
            <p:nvPr/>
          </p:nvSpPr>
          <p:spPr bwMode="auto">
            <a:xfrm>
              <a:off x="2781319" y="2660625"/>
              <a:ext cx="1006475" cy="451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  <p:pic>
          <p:nvPicPr>
            <p:cNvPr id="1027" name="图片 7" descr="改_篆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43504" y="1556912"/>
              <a:ext cx="682105" cy="108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1" name="组合 10"/>
          <p:cNvGrpSpPr/>
          <p:nvPr/>
        </p:nvGrpSpPr>
        <p:grpSpPr>
          <a:xfrm>
            <a:off x="7286816" y="1491523"/>
            <a:ext cx="1029600" cy="1058339"/>
            <a:chOff x="3702256" y="1700912"/>
            <a:chExt cx="1029600" cy="1411118"/>
          </a:xfrm>
        </p:grpSpPr>
        <p:sp>
          <p:nvSpPr>
            <p:cNvPr id="7183" name="Text Box 16"/>
            <p:cNvSpPr txBox="1">
              <a:spLocks noChangeArrowheads="1"/>
            </p:cNvSpPr>
            <p:nvPr/>
          </p:nvSpPr>
          <p:spPr bwMode="auto">
            <a:xfrm>
              <a:off x="3713819" y="2660625"/>
              <a:ext cx="1006475" cy="451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2" charset="-122"/>
                </a:rPr>
                <a:t>隶书</a:t>
              </a:r>
            </a:p>
          </p:txBody>
        </p:sp>
        <p:pic>
          <p:nvPicPr>
            <p:cNvPr id="1026" name="图片 10" descr="改_隶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2256" y="1700912"/>
              <a:ext cx="1029600" cy="79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5" name="文本框 30">
            <a:extLst>
              <a:ext uri="{FF2B5EF4-FFF2-40B4-BE49-F238E27FC236}">
                <a16:creationId xmlns:a16="http://schemas.microsoft.com/office/drawing/2014/main" id="{BDCE6611-1B80-4531-A564-5A1B4366D980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6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2A126430-5B91-4F9D-940D-D1E27B71FE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文本框 14">
            <a:extLst>
              <a:ext uri="{FF2B5EF4-FFF2-40B4-BE49-F238E27FC236}">
                <a16:creationId xmlns:a16="http://schemas.microsoft.com/office/drawing/2014/main" id="{F24428CF-17E9-4368-B7DB-DFE2CA7F3EE8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778964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4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 autoUpdateAnimBg="0"/>
      <p:bldP spid="2058" grpId="0" autoUpdateAnimBg="0"/>
      <p:bldP spid="24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7197</TotalTime>
  <Words>72</Words>
  <Application>Microsoft Office PowerPoint</Application>
  <PresentationFormat>全屏显示(16:9)</PresentationFormat>
  <Paragraphs>10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1426</cp:revision>
  <dcterms:created xsi:type="dcterms:W3CDTF">2011-03-21T09:38:00Z</dcterms:created>
  <dcterms:modified xsi:type="dcterms:W3CDTF">2026-07-11T22:53:04Z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