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89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144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5" Type="http://schemas.openxmlformats.org/officeDocument/2006/relationships/hyperlink" Target="http://hzdam.qmxgk.com/jxal.htm" TargetMode="Externa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1654820" y="2139702"/>
            <a:ext cx="165735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CN" sz="4400" dirty="0" err="1">
                <a:solidFill>
                  <a:srgbClr val="FF0000"/>
                </a:solidFill>
                <a:latin typeface="宋体" pitchFamily="2" charset="-122"/>
              </a:rPr>
              <a:t>pín</a:t>
            </a:r>
            <a:endParaRPr lang="en-US" altLang="zh-CN" sz="4400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5124" name="TextBox 8"/>
          <p:cNvSpPr txBox="1">
            <a:spLocks noChangeArrowheads="1"/>
          </p:cNvSpPr>
          <p:nvPr/>
        </p:nvSpPr>
        <p:spPr bwMode="auto">
          <a:xfrm>
            <a:off x="3563888" y="3094435"/>
            <a:ext cx="4487068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贫，会意兼形声字，由“贝、分”组成。贝，形旁，表示与钱财有关；分，分开，也表示读音。“贝”是古货币，一个“贝”还要分开，表示贫困。本义指缺少财物、贫困，与“富”相对。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1115070" y="2792998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贫</a:t>
            </a:r>
          </a:p>
        </p:txBody>
      </p:sp>
      <p:sp>
        <p:nvSpPr>
          <p:cNvPr id="5126" name="Rectangle 2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1" name="Text Box 16"/>
          <p:cNvSpPr txBox="1">
            <a:spLocks noChangeArrowheads="1"/>
          </p:cNvSpPr>
          <p:nvPr/>
        </p:nvSpPr>
        <p:spPr bwMode="auto">
          <a:xfrm>
            <a:off x="1691680" y="669925"/>
            <a:ext cx="309634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“贝”部汉字的奥秘</a:t>
            </a:r>
          </a:p>
        </p:txBody>
      </p:sp>
      <p:pic>
        <p:nvPicPr>
          <p:cNvPr id="5128" name="图片 11" descr="I:\《汉字奥秘》校本教材\02汉字奥秘插图_资料\03汉字有关图片（夏璠梓初稿）\0040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138" y="1377553"/>
            <a:ext cx="2319460" cy="145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29" name="组合 7"/>
          <p:cNvGrpSpPr>
            <a:grpSpLocks/>
          </p:cNvGrpSpPr>
          <p:nvPr/>
        </p:nvGrpSpPr>
        <p:grpSpPr bwMode="auto">
          <a:xfrm>
            <a:off x="5245174" y="1627236"/>
            <a:ext cx="1006475" cy="1202880"/>
            <a:chOff x="5868988" y="548680"/>
            <a:chExt cx="1006475" cy="1603413"/>
          </a:xfrm>
        </p:grpSpPr>
        <p:sp>
          <p:nvSpPr>
            <p:cNvPr id="5136" name="Text Box 16"/>
            <p:cNvSpPr txBox="1">
              <a:spLocks noChangeArrowheads="1"/>
            </p:cNvSpPr>
            <p:nvPr/>
          </p:nvSpPr>
          <p:spPr bwMode="auto">
            <a:xfrm>
              <a:off x="5868988" y="1700808"/>
              <a:ext cx="1006475" cy="451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5137" name="图片 39998" descr="贫_篆书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59594" y="548680"/>
              <a:ext cx="62526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30" name="组合 8"/>
          <p:cNvGrpSpPr>
            <a:grpSpLocks/>
          </p:cNvGrpSpPr>
          <p:nvPr/>
        </p:nvGrpSpPr>
        <p:grpSpPr bwMode="auto">
          <a:xfrm>
            <a:off x="6310246" y="1681825"/>
            <a:ext cx="1007055" cy="1148291"/>
            <a:chOff x="6835574" y="620680"/>
            <a:chExt cx="1006475" cy="1531733"/>
          </a:xfrm>
        </p:grpSpPr>
        <p:sp>
          <p:nvSpPr>
            <p:cNvPr id="5134" name="Text Box 16"/>
            <p:cNvSpPr txBox="1">
              <a:spLocks noChangeArrowheads="1"/>
            </p:cNvSpPr>
            <p:nvPr/>
          </p:nvSpPr>
          <p:spPr bwMode="auto">
            <a:xfrm>
              <a:off x="6835574" y="1700808"/>
              <a:ext cx="1006475" cy="4516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5135" name="图片 30740" descr="贫_隶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10523" y="620680"/>
              <a:ext cx="856583" cy="93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31" name="组合 17"/>
          <p:cNvGrpSpPr>
            <a:grpSpLocks/>
          </p:cNvGrpSpPr>
          <p:nvPr/>
        </p:nvGrpSpPr>
        <p:grpSpPr bwMode="auto">
          <a:xfrm>
            <a:off x="7381949" y="1627236"/>
            <a:ext cx="1006475" cy="1202880"/>
            <a:chOff x="8007127" y="548680"/>
            <a:chExt cx="1006475" cy="1603413"/>
          </a:xfrm>
        </p:grpSpPr>
        <p:sp>
          <p:nvSpPr>
            <p:cNvPr id="5132" name="Text Box 16"/>
            <p:cNvSpPr txBox="1">
              <a:spLocks noChangeArrowheads="1"/>
            </p:cNvSpPr>
            <p:nvPr/>
          </p:nvSpPr>
          <p:spPr bwMode="auto">
            <a:xfrm>
              <a:off x="8007127" y="1700808"/>
              <a:ext cx="1006475" cy="451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5133" name="图片 30741" descr="贫_楷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27206" y="548680"/>
              <a:ext cx="96631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id="{D2367757-207C-49C1-9355-706FD1B91515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id="{58A02E52-0355-4A81-929D-06F03376E3FE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30">
            <a:extLst>
              <a:ext uri="{FF2B5EF4-FFF2-40B4-BE49-F238E27FC236}">
                <a16:creationId xmlns:a16="http://schemas.microsoft.com/office/drawing/2014/main" id="{AC986858-C2EA-4C9F-89B2-7DC03384F998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2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0B58D6B4-46E2-4C8E-AAE7-6FE07E7C5A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文本框 14">
            <a:extLst>
              <a:ext uri="{FF2B5EF4-FFF2-40B4-BE49-F238E27FC236}">
                <a16:creationId xmlns:a16="http://schemas.microsoft.com/office/drawing/2014/main" id="{5D0CE80F-0E01-4AB8-9592-AE35C1A25BBB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84711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8" grpId="0" autoUpdateAnimBg="0"/>
      <p:bldP spid="5124" grpId="0" autoUpdateAnimBg="0"/>
      <p:bldP spid="10" grpId="0" autoUpdateAnimBg="0"/>
      <p:bldP spid="11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7148</TotalTime>
  <Words>78</Words>
  <Application>Microsoft Office PowerPoint</Application>
  <PresentationFormat>全屏显示(16:9)</PresentationFormat>
  <Paragraphs>10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1414</cp:revision>
  <dcterms:created xsi:type="dcterms:W3CDTF">2011-03-21T09:38:00Z</dcterms:created>
  <dcterms:modified xsi:type="dcterms:W3CDTF">2026-07-11T15:32:01Z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