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91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58" y="197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12" Type="http://schemas.openxmlformats.org/officeDocument/2006/relationships/image" Target="../media/image9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hyperlink" Target="http://hzdam.qmxgk.com/jxal.htm" TargetMode="External"/><Relationship Id="rId11" Type="http://schemas.openxmlformats.org/officeDocument/2006/relationships/image" Target="../media/image8.jpeg"/><Relationship Id="rId5" Type="http://schemas.openxmlformats.org/officeDocument/2006/relationships/image" Target="../media/image3.gif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6515670" y="2743672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贺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7055420" y="2211710"/>
            <a:ext cx="165735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altLang="zh-CN" sz="4400" dirty="0" err="1">
                <a:solidFill>
                  <a:srgbClr val="FF0000"/>
                </a:solidFill>
                <a:latin typeface="宋体" pitchFamily="2" charset="-122"/>
              </a:rPr>
              <a:t>hè</a:t>
            </a:r>
            <a:endParaRPr lang="en-US" altLang="zh-CN" sz="4400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9225" name="TextBox 8"/>
          <p:cNvSpPr txBox="1">
            <a:spLocks noChangeArrowheads="1"/>
          </p:cNvSpPr>
          <p:nvPr/>
        </p:nvSpPr>
        <p:spPr bwMode="auto">
          <a:xfrm>
            <a:off x="3131839" y="3165873"/>
            <a:ext cx="377926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贺，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会意兼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形声字，由“贝、加”组成。贝，形旁，表示与钱财有关；加，声旁，表示读音，也表示增加的意思。本义指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“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奉送礼物表示庆祝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”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。</a:t>
            </a:r>
          </a:p>
        </p:txBody>
      </p:sp>
      <p:pic>
        <p:nvPicPr>
          <p:cNvPr id="14345" name="Picture 9" descr="C:\Users\Administrator\Desktop\祝贺0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280" y="866434"/>
            <a:ext cx="1585132" cy="99366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51" name="图片 10" descr="C:\Users\lenovo\Desktop\图片20200403\祝贺04.jp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363267"/>
            <a:ext cx="2520280" cy="162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152" name="组合 7"/>
          <p:cNvGrpSpPr>
            <a:grpSpLocks/>
          </p:cNvGrpSpPr>
          <p:nvPr/>
        </p:nvGrpSpPr>
        <p:grpSpPr bwMode="auto">
          <a:xfrm>
            <a:off x="4501629" y="1725217"/>
            <a:ext cx="1006475" cy="1202860"/>
            <a:chOff x="3807219" y="548800"/>
            <a:chExt cx="1006475" cy="1603257"/>
          </a:xfrm>
        </p:grpSpPr>
        <p:sp>
          <p:nvSpPr>
            <p:cNvPr id="7189" name="Text Box 15"/>
            <p:cNvSpPr txBox="1">
              <a:spLocks noChangeArrowheads="1"/>
            </p:cNvSpPr>
            <p:nvPr/>
          </p:nvSpPr>
          <p:spPr bwMode="auto">
            <a:xfrm>
              <a:off x="3807219" y="1700808"/>
              <a:ext cx="1006475" cy="451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7190" name="图片 4096" descr="贺_金文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26246" y="548800"/>
              <a:ext cx="56842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153" name="组合 8"/>
          <p:cNvGrpSpPr>
            <a:grpSpLocks/>
          </p:cNvGrpSpPr>
          <p:nvPr/>
        </p:nvGrpSpPr>
        <p:grpSpPr bwMode="auto">
          <a:xfrm>
            <a:off x="5293717" y="1725217"/>
            <a:ext cx="1006475" cy="1202860"/>
            <a:chOff x="4836982" y="548800"/>
            <a:chExt cx="1006475" cy="1603257"/>
          </a:xfrm>
        </p:grpSpPr>
        <p:sp>
          <p:nvSpPr>
            <p:cNvPr id="7187" name="Text Box 16"/>
            <p:cNvSpPr txBox="1">
              <a:spLocks noChangeArrowheads="1"/>
            </p:cNvSpPr>
            <p:nvPr/>
          </p:nvSpPr>
          <p:spPr bwMode="auto">
            <a:xfrm>
              <a:off x="4836982" y="1700808"/>
              <a:ext cx="1006475" cy="451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  <p:pic>
          <p:nvPicPr>
            <p:cNvPr id="7188" name="图片 4097" descr="贺_篆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56535" y="548800"/>
              <a:ext cx="76736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154" name="组合 9"/>
          <p:cNvGrpSpPr>
            <a:grpSpLocks/>
          </p:cNvGrpSpPr>
          <p:nvPr/>
        </p:nvGrpSpPr>
        <p:grpSpPr bwMode="auto">
          <a:xfrm>
            <a:off x="6141045" y="1778794"/>
            <a:ext cx="1311275" cy="1149178"/>
            <a:chOff x="5680725" y="620800"/>
            <a:chExt cx="1310400" cy="1531069"/>
          </a:xfrm>
        </p:grpSpPr>
        <p:sp>
          <p:nvSpPr>
            <p:cNvPr id="7185" name="Text Box 16"/>
            <p:cNvSpPr txBox="1">
              <a:spLocks noChangeArrowheads="1"/>
            </p:cNvSpPr>
            <p:nvPr/>
          </p:nvSpPr>
          <p:spPr bwMode="auto">
            <a:xfrm>
              <a:off x="5947032" y="1700808"/>
              <a:ext cx="1006475" cy="4510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7186" name="图片 30743" descr="贺_隶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80725" y="620800"/>
              <a:ext cx="1310400" cy="93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155" name="组合 16"/>
          <p:cNvGrpSpPr>
            <a:grpSpLocks/>
          </p:cNvGrpSpPr>
          <p:nvPr/>
        </p:nvGrpSpPr>
        <p:grpSpPr bwMode="auto">
          <a:xfrm>
            <a:off x="2051720" y="3200346"/>
            <a:ext cx="1006475" cy="1201938"/>
            <a:chOff x="7559154" y="548800"/>
            <a:chExt cx="1006475" cy="1603738"/>
          </a:xfrm>
        </p:grpSpPr>
        <p:sp>
          <p:nvSpPr>
            <p:cNvPr id="7183" name="Text Box 16"/>
            <p:cNvSpPr txBox="1">
              <a:spLocks noChangeArrowheads="1"/>
            </p:cNvSpPr>
            <p:nvPr/>
          </p:nvSpPr>
          <p:spPr bwMode="auto">
            <a:xfrm>
              <a:off x="7559154" y="1700808"/>
              <a:ext cx="1006475" cy="4517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7184" name="图片 30745" descr="贺_楷书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79233" y="548800"/>
              <a:ext cx="96631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180" name="Rectangle 15"/>
          <p:cNvSpPr>
            <a:spLocks noChangeArrowheads="1"/>
          </p:cNvSpPr>
          <p:nvPr/>
        </p:nvSpPr>
        <p:spPr bwMode="auto">
          <a:xfrm>
            <a:off x="0" y="-23083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7181" name="Rectangle 19"/>
          <p:cNvSpPr>
            <a:spLocks noChangeArrowheads="1"/>
          </p:cNvSpPr>
          <p:nvPr/>
        </p:nvSpPr>
        <p:spPr bwMode="auto">
          <a:xfrm>
            <a:off x="0" y="936367"/>
            <a:ext cx="205505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zh-CN" altLang="zh-CN" sz="600"/>
              <a:t> </a:t>
            </a:r>
            <a:endParaRPr lang="zh-CN" altLang="zh-CN"/>
          </a:p>
        </p:txBody>
      </p:sp>
      <p:sp>
        <p:nvSpPr>
          <p:cNvPr id="23" name="Text Box 16"/>
          <p:cNvSpPr txBox="1">
            <a:spLocks noChangeArrowheads="1"/>
          </p:cNvSpPr>
          <p:nvPr/>
        </p:nvSpPr>
        <p:spPr bwMode="auto">
          <a:xfrm>
            <a:off x="1691680" y="669925"/>
            <a:ext cx="340737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“贝”部汉字的奥秘</a:t>
            </a:r>
          </a:p>
        </p:txBody>
      </p: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id="{F50E2835-D158-4B91-888F-7A57381D4100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id="{2A86C4DA-7DF0-4F20-A045-4AE25C31A76B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30">
            <a:extLst>
              <a:ext uri="{FF2B5EF4-FFF2-40B4-BE49-F238E27FC236}">
                <a16:creationId xmlns:a16="http://schemas.microsoft.com/office/drawing/2014/main" id="{8066E3A5-D096-4744-A4F8-DBC25DD16196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8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EF5FA7EA-974F-49E9-B626-5887B549BA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文本框 14">
            <a:extLst>
              <a:ext uri="{FF2B5EF4-FFF2-40B4-BE49-F238E27FC236}">
                <a16:creationId xmlns:a16="http://schemas.microsoft.com/office/drawing/2014/main" id="{928D6AE9-A6C0-4429-8DD4-FA542D1BDA75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098557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3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 autoUpdateAnimBg="0"/>
      <p:bldP spid="2058" grpId="0" autoUpdateAnimBg="0"/>
      <p:bldP spid="9225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7148</TotalTime>
  <Words>69</Words>
  <Application>Microsoft Office PowerPoint</Application>
  <PresentationFormat>全屏显示(16:9)</PresentationFormat>
  <Paragraphs>12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1414</cp:revision>
  <dcterms:created xsi:type="dcterms:W3CDTF">2011-03-21T09:38:00Z</dcterms:created>
  <dcterms:modified xsi:type="dcterms:W3CDTF">2026-07-11T15:31:26Z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