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90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226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971054" y="2671763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贼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1510804" y="2211710"/>
            <a:ext cx="165735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US" altLang="zh-CN" sz="4400" dirty="0" err="1">
                <a:solidFill>
                  <a:srgbClr val="FF0000"/>
                </a:solidFill>
                <a:latin typeface="宋体" pitchFamily="2" charset="-122"/>
              </a:rPr>
              <a:t>zéi</a:t>
            </a:r>
            <a:endParaRPr lang="en-US" altLang="zh-CN" sz="4400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6149" name="TextBox 8"/>
          <p:cNvSpPr txBox="1">
            <a:spLocks noChangeArrowheads="1"/>
          </p:cNvSpPr>
          <p:nvPr/>
        </p:nvSpPr>
        <p:spPr bwMode="auto">
          <a:xfrm>
            <a:off x="3161526" y="2787186"/>
            <a:ext cx="3426698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贼，会意字。金文由“戈、刀、贝”三个部件组成，表示拿着戈、刀毁坏财货的意思。本义指残害、伤害，现在多指偷窃或抢劫的人。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6150" name="Rectangle 3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pic>
        <p:nvPicPr>
          <p:cNvPr id="67586" name="Picture 2" descr="F:\10校本课程_汉字奥秘\20120317汉字奥秘_特色课程\汉字奥秘\蕴含知识很丰富\古代的货币：贝\贝币资料\相关图片\抓贼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4402" y="2787774"/>
            <a:ext cx="2325568" cy="14427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7587" name="Picture 3" descr="F:\10校本课程_汉字奥秘\20120317汉字奥秘_特色课程\汉字奥秘\蕴含知识很丰富\古代的货币：贝\贝币资料\相关图片\抓贼0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63998" y="1167594"/>
            <a:ext cx="2447962" cy="13708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7177" name="组合 9"/>
          <p:cNvGrpSpPr>
            <a:grpSpLocks/>
          </p:cNvGrpSpPr>
          <p:nvPr/>
        </p:nvGrpSpPr>
        <p:grpSpPr bwMode="auto">
          <a:xfrm>
            <a:off x="3995490" y="1329929"/>
            <a:ext cx="1006475" cy="1201938"/>
            <a:chOff x="4454689" y="548800"/>
            <a:chExt cx="1006475" cy="1603738"/>
          </a:xfrm>
        </p:grpSpPr>
        <p:sp>
          <p:nvSpPr>
            <p:cNvPr id="6165" name="Text Box 15"/>
            <p:cNvSpPr txBox="1">
              <a:spLocks noChangeArrowheads="1"/>
            </p:cNvSpPr>
            <p:nvPr/>
          </p:nvSpPr>
          <p:spPr bwMode="auto">
            <a:xfrm>
              <a:off x="4454689" y="1700808"/>
              <a:ext cx="1006475" cy="451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6166" name="图片 67591" descr="贼_金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03189" y="548800"/>
              <a:ext cx="90947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8" name="组合 10"/>
          <p:cNvGrpSpPr>
            <a:grpSpLocks/>
          </p:cNvGrpSpPr>
          <p:nvPr/>
        </p:nvGrpSpPr>
        <p:grpSpPr bwMode="auto">
          <a:xfrm>
            <a:off x="5095628" y="1329929"/>
            <a:ext cx="1006475" cy="1201938"/>
            <a:chOff x="5627481" y="548800"/>
            <a:chExt cx="1006475" cy="1603738"/>
          </a:xfrm>
        </p:grpSpPr>
        <p:sp>
          <p:nvSpPr>
            <p:cNvPr id="6163" name="Text Box 16"/>
            <p:cNvSpPr txBox="1">
              <a:spLocks noChangeArrowheads="1"/>
            </p:cNvSpPr>
            <p:nvPr/>
          </p:nvSpPr>
          <p:spPr bwMode="auto">
            <a:xfrm>
              <a:off x="5627481" y="1700808"/>
              <a:ext cx="1006475" cy="451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6164" name="图片 67590" descr="贼_篆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47034" y="548800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79" name="组合 11"/>
          <p:cNvGrpSpPr>
            <a:grpSpLocks/>
          </p:cNvGrpSpPr>
          <p:nvPr/>
        </p:nvGrpSpPr>
        <p:grpSpPr bwMode="auto">
          <a:xfrm>
            <a:off x="6195764" y="1396604"/>
            <a:ext cx="1379538" cy="1135076"/>
            <a:chOff x="6436927" y="638800"/>
            <a:chExt cx="1380000" cy="1513404"/>
          </a:xfrm>
        </p:grpSpPr>
        <p:sp>
          <p:nvSpPr>
            <p:cNvPr id="6161" name="Text Box 16"/>
            <p:cNvSpPr txBox="1">
              <a:spLocks noChangeArrowheads="1"/>
            </p:cNvSpPr>
            <p:nvPr/>
          </p:nvSpPr>
          <p:spPr bwMode="auto">
            <a:xfrm>
              <a:off x="6623690" y="1700808"/>
              <a:ext cx="1006475" cy="45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6162" name="图片 30747" descr="贼_隶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6927" y="638800"/>
              <a:ext cx="1380000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180" name="组合 12"/>
          <p:cNvGrpSpPr>
            <a:grpSpLocks/>
          </p:cNvGrpSpPr>
          <p:nvPr/>
        </p:nvGrpSpPr>
        <p:grpSpPr bwMode="auto">
          <a:xfrm>
            <a:off x="7668964" y="1329929"/>
            <a:ext cx="1079500" cy="1201938"/>
            <a:chOff x="7898356" y="548800"/>
            <a:chExt cx="1080000" cy="1603738"/>
          </a:xfrm>
        </p:grpSpPr>
        <p:sp>
          <p:nvSpPr>
            <p:cNvPr id="6159" name="Text Box 16"/>
            <p:cNvSpPr txBox="1">
              <a:spLocks noChangeArrowheads="1"/>
            </p:cNvSpPr>
            <p:nvPr/>
          </p:nvSpPr>
          <p:spPr bwMode="auto">
            <a:xfrm>
              <a:off x="7935119" y="1700808"/>
              <a:ext cx="1006475" cy="451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6160" name="图片 30748" descr="贼_楷书1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98356" y="548800"/>
              <a:ext cx="108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57" name="Rectangle 20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23" name="Text Box 16"/>
          <p:cNvSpPr txBox="1">
            <a:spLocks noChangeArrowheads="1"/>
          </p:cNvSpPr>
          <p:nvPr/>
        </p:nvSpPr>
        <p:spPr bwMode="auto">
          <a:xfrm>
            <a:off x="1691680" y="669925"/>
            <a:ext cx="333117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“贝”部汉字的奥秘</a:t>
            </a:r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5967B8AE-8EEC-4E85-B267-8C52B9884825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7F28658A-B8EE-4651-A5F5-21488645D10C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30">
            <a:extLst>
              <a:ext uri="{FF2B5EF4-FFF2-40B4-BE49-F238E27FC236}">
                <a16:creationId xmlns:a16="http://schemas.microsoft.com/office/drawing/2014/main" id="{49D7E2F2-8AD5-44C4-9D6F-E26FC36B61F5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979712" y="247749"/>
            <a:ext cx="165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>
                <a:solidFill>
                  <a:srgbClr val="FF0000"/>
                </a:solidFill>
                <a:uFillTx/>
                <a:latin typeface="华文行楷" pitchFamily="2" charset="-122"/>
                <a:ea typeface="华文行楷" pitchFamily="2" charset="-122"/>
                <a:sym typeface="汉仪晓波画报黑W" panose="00020600040101010101" charset="-122"/>
              </a:rPr>
              <a:t>弘扬汉字文化</a:t>
            </a:r>
            <a:endParaRPr lang="en-US" altLang="zh-CN" sz="1400" b="1" dirty="0">
              <a:solidFill>
                <a:srgbClr val="FF0000"/>
              </a:solidFill>
              <a:uFillTx/>
              <a:latin typeface="华文行楷" pitchFamily="2" charset="-122"/>
              <a:ea typeface="华文行楷" pitchFamily="2" charset="-122"/>
              <a:sym typeface="汉仪晓波画报黑W" panose="00020600040101010101" charset="-122"/>
            </a:endParaRPr>
          </a:p>
        </p:txBody>
      </p:sp>
      <p:sp>
        <p:nvSpPr>
          <p:cNvPr id="26" name="文本框 14">
            <a:extLst>
              <a:ext uri="{FF2B5EF4-FFF2-40B4-BE49-F238E27FC236}">
                <a16:creationId xmlns:a16="http://schemas.microsoft.com/office/drawing/2014/main" id="{86E0CFCD-135F-4AFB-ADFE-02A50D00B29D}"/>
              </a:ext>
            </a:extLst>
          </p:cNvPr>
          <p:cNvSpPr txBox="1"/>
          <p:nvPr/>
        </p:nvSpPr>
        <p:spPr>
          <a:xfrm>
            <a:off x="7308303" y="4803998"/>
            <a:ext cx="1746437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建立文化自信</a:t>
            </a:r>
            <a:endParaRPr lang="en-US" altLang="zh-CN" sz="140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00269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3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6149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7145</TotalTime>
  <Words>62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1411</cp:revision>
  <dcterms:created xsi:type="dcterms:W3CDTF">2011-03-21T09:38:00Z</dcterms:created>
  <dcterms:modified xsi:type="dcterms:W3CDTF">2026-07-11T15:23:26Z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