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93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45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TextBox 8"/>
          <p:cNvSpPr txBox="1">
            <a:spLocks noChangeArrowheads="1"/>
          </p:cNvSpPr>
          <p:nvPr/>
        </p:nvSpPr>
        <p:spPr bwMode="auto">
          <a:xfrm>
            <a:off x="3204593" y="3075806"/>
            <a:ext cx="3383631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赏，形声字，由“贝、尚”组成。贝，形旁，表示与钱财有关；尚，声旁，表示读音。本义指赏赐、奖给。指地位高的人或长辈给地位低的人或晚辈财物。</a:t>
            </a:r>
          </a:p>
        </p:txBody>
      </p:sp>
      <p:pic>
        <p:nvPicPr>
          <p:cNvPr id="14346" name="Picture 10" descr="F:\10校本课程_汉字奥秘\20120317汉字奥秘_特色课程\汉字奥秘\蕴含知识很丰富\古代的货币：贝\贝币资料\相关图片\奖赏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848707"/>
            <a:ext cx="2354735" cy="1523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1" name="组合 14"/>
          <p:cNvGrpSpPr>
            <a:grpSpLocks/>
          </p:cNvGrpSpPr>
          <p:nvPr/>
        </p:nvGrpSpPr>
        <p:grpSpPr bwMode="auto">
          <a:xfrm>
            <a:off x="3295724" y="1491630"/>
            <a:ext cx="1006475" cy="1202860"/>
            <a:chOff x="3563938" y="548800"/>
            <a:chExt cx="1006475" cy="1603257"/>
          </a:xfrm>
        </p:grpSpPr>
        <p:sp>
          <p:nvSpPr>
            <p:cNvPr id="9238" name="Text Box 14"/>
            <p:cNvSpPr txBox="1">
              <a:spLocks noChangeArrowheads="1"/>
            </p:cNvSpPr>
            <p:nvPr/>
          </p:nvSpPr>
          <p:spPr bwMode="auto">
            <a:xfrm>
              <a:off x="3563938" y="1700808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9239" name="图片 4103" descr="赏_金文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7702" y="548800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2" name="组合 15"/>
          <p:cNvGrpSpPr>
            <a:grpSpLocks/>
          </p:cNvGrpSpPr>
          <p:nvPr/>
        </p:nvGrpSpPr>
        <p:grpSpPr bwMode="auto">
          <a:xfrm>
            <a:off x="4311724" y="1491630"/>
            <a:ext cx="1006475" cy="1202860"/>
            <a:chOff x="4647001" y="548800"/>
            <a:chExt cx="1006475" cy="1603257"/>
          </a:xfrm>
        </p:grpSpPr>
        <p:sp>
          <p:nvSpPr>
            <p:cNvPr id="9236" name="Text Box 15"/>
            <p:cNvSpPr txBox="1">
              <a:spLocks noChangeArrowheads="1"/>
            </p:cNvSpPr>
            <p:nvPr/>
          </p:nvSpPr>
          <p:spPr bwMode="auto">
            <a:xfrm>
              <a:off x="4647001" y="1700808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9237" name="图片 4106" descr="赏_金文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6554" y="548800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3" name="组合 16"/>
          <p:cNvGrpSpPr>
            <a:grpSpLocks/>
          </p:cNvGrpSpPr>
          <p:nvPr/>
        </p:nvGrpSpPr>
        <p:grpSpPr bwMode="auto">
          <a:xfrm>
            <a:off x="5326137" y="1491630"/>
            <a:ext cx="1006475" cy="1202860"/>
            <a:chOff x="5718433" y="548800"/>
            <a:chExt cx="1006475" cy="1603257"/>
          </a:xfrm>
        </p:grpSpPr>
        <p:sp>
          <p:nvSpPr>
            <p:cNvPr id="9234" name="Text Box 16"/>
            <p:cNvSpPr txBox="1">
              <a:spLocks noChangeArrowheads="1"/>
            </p:cNvSpPr>
            <p:nvPr/>
          </p:nvSpPr>
          <p:spPr bwMode="auto">
            <a:xfrm>
              <a:off x="5718433" y="1700808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9235" name="图片 39997" descr="赏_篆书1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0618" y="548800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4" name="组合 17"/>
          <p:cNvGrpSpPr>
            <a:grpSpLocks/>
          </p:cNvGrpSpPr>
          <p:nvPr/>
        </p:nvGrpSpPr>
        <p:grpSpPr bwMode="auto">
          <a:xfrm>
            <a:off x="6340549" y="1559496"/>
            <a:ext cx="1033463" cy="1135076"/>
            <a:chOff x="6446455" y="638800"/>
            <a:chExt cx="1032354" cy="1513404"/>
          </a:xfrm>
        </p:grpSpPr>
        <p:sp>
          <p:nvSpPr>
            <p:cNvPr id="9232" name="Text Box 16"/>
            <p:cNvSpPr txBox="1">
              <a:spLocks noChangeArrowheads="1"/>
            </p:cNvSpPr>
            <p:nvPr/>
          </p:nvSpPr>
          <p:spPr bwMode="auto">
            <a:xfrm>
              <a:off x="6459395" y="1700808"/>
              <a:ext cx="1006475" cy="45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9233" name="图片 2048" descr="赏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6455" y="638800"/>
              <a:ext cx="1032354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5" name="组合 18"/>
          <p:cNvGrpSpPr>
            <a:grpSpLocks/>
          </p:cNvGrpSpPr>
          <p:nvPr/>
        </p:nvGrpSpPr>
        <p:grpSpPr bwMode="auto">
          <a:xfrm>
            <a:off x="7381949" y="1491630"/>
            <a:ext cx="1006475" cy="1202860"/>
            <a:chOff x="7650562" y="548800"/>
            <a:chExt cx="1006475" cy="1603257"/>
          </a:xfrm>
        </p:grpSpPr>
        <p:sp>
          <p:nvSpPr>
            <p:cNvPr id="9230" name="Text Box 16"/>
            <p:cNvSpPr txBox="1">
              <a:spLocks noChangeArrowheads="1"/>
            </p:cNvSpPr>
            <p:nvPr/>
          </p:nvSpPr>
          <p:spPr bwMode="auto">
            <a:xfrm>
              <a:off x="7650562" y="1700808"/>
              <a:ext cx="1006475" cy="451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9231" name="图片 2049" descr="赏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3273" y="548800"/>
              <a:ext cx="88105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226" name="Rectangle 16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043062" y="2221508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赏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457400" y="1563638"/>
            <a:ext cx="190817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dirty="0" err="1">
                <a:solidFill>
                  <a:srgbClr val="FF0000"/>
                </a:solidFill>
                <a:latin typeface="宋体" pitchFamily="2" charset="-122"/>
              </a:rPr>
              <a:t>shǎng</a:t>
            </a:r>
            <a:endParaRPr lang="en-US" altLang="zh-CN" sz="4400" dirty="0">
              <a:solidFill>
                <a:srgbClr val="FF0000"/>
              </a:solidFill>
              <a:latin typeface="宋体" pitchFamily="2" charset="-122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2C339DAA-D7DD-4F46-8E23-DE0175E62A33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D4B39AC2-B0EA-4F1E-ACCC-9AC4C5E9D605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30">
            <a:extLst>
              <a:ext uri="{FF2B5EF4-FFF2-40B4-BE49-F238E27FC236}">
                <a16:creationId xmlns:a16="http://schemas.microsoft.com/office/drawing/2014/main" id="{9041A4FC-BE4D-414D-8DFE-44B8EB2E1FA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26DEDC26-CDDC-412B-B96B-8DB22011F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>
            <a:extLst>
              <a:ext uri="{FF2B5EF4-FFF2-40B4-BE49-F238E27FC236}">
                <a16:creationId xmlns:a16="http://schemas.microsoft.com/office/drawing/2014/main" id="{4FD5226D-F3F5-43D5-BA7A-83E199CD40D4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49100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utoUpdateAnimBg="0"/>
      <p:bldP spid="2057" grpId="0" autoUpdateAnimBg="0"/>
      <p:bldP spid="2058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7145</TotalTime>
  <Words>70</Words>
  <Application>Microsoft Office PowerPoint</Application>
  <PresentationFormat>全屏显示(16:9)</PresentationFormat>
  <Paragraphs>11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1411</cp:revision>
  <dcterms:created xsi:type="dcterms:W3CDTF">2011-03-21T09:38:00Z</dcterms:created>
  <dcterms:modified xsi:type="dcterms:W3CDTF">2026-07-11T15:19:25Z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