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4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206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660232" y="243295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财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199982" y="1779662"/>
            <a:ext cx="16573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cái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5365" name="TextBox 8"/>
          <p:cNvSpPr txBox="1">
            <a:spLocks noChangeArrowheads="1"/>
          </p:cNvSpPr>
          <p:nvPr/>
        </p:nvSpPr>
        <p:spPr bwMode="auto">
          <a:xfrm>
            <a:off x="2509393" y="3147814"/>
            <a:ext cx="417549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财，形声字，由“贝、才”组成。贝，形旁，表示与钱财有关；才，声旁，表示读音。本义指财物。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0246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15368" name="Picture 10" descr="F:\10校本课程_汉字奥秘\20120317汉字奥秘_特色课程\汉字奥秘\蕴含知识很丰富\古代的货币：贝\贝币资料\相关图片\招财进宝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31590"/>
            <a:ext cx="1976278" cy="1508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8" name="组合 7"/>
          <p:cNvGrpSpPr>
            <a:grpSpLocks/>
          </p:cNvGrpSpPr>
          <p:nvPr/>
        </p:nvGrpSpPr>
        <p:grpSpPr bwMode="auto">
          <a:xfrm>
            <a:off x="4076582" y="1527101"/>
            <a:ext cx="1006475" cy="1202880"/>
            <a:chOff x="5220072" y="188640"/>
            <a:chExt cx="1006475" cy="1603413"/>
          </a:xfrm>
        </p:grpSpPr>
        <p:sp>
          <p:nvSpPr>
            <p:cNvPr id="10256" name="Text Box 16"/>
            <p:cNvSpPr txBox="1">
              <a:spLocks noChangeArrowheads="1"/>
            </p:cNvSpPr>
            <p:nvPr/>
          </p:nvSpPr>
          <p:spPr bwMode="auto">
            <a:xfrm>
              <a:off x="5220072" y="134076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0257" name="图片 39995" descr="财_篆书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1204" y="18864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9" name="组合 8"/>
          <p:cNvGrpSpPr>
            <a:grpSpLocks/>
          </p:cNvGrpSpPr>
          <p:nvPr/>
        </p:nvGrpSpPr>
        <p:grpSpPr bwMode="auto">
          <a:xfrm>
            <a:off x="5208469" y="1580782"/>
            <a:ext cx="1046163" cy="1149199"/>
            <a:chOff x="6501058" y="260640"/>
            <a:chExt cx="1046119" cy="1531227"/>
          </a:xfrm>
        </p:grpSpPr>
        <p:sp>
          <p:nvSpPr>
            <p:cNvPr id="10254" name="Text Box 16"/>
            <p:cNvSpPr txBox="1">
              <a:spLocks noChangeArrowheads="1"/>
            </p:cNvSpPr>
            <p:nvPr/>
          </p:nvSpPr>
          <p:spPr bwMode="auto">
            <a:xfrm>
              <a:off x="6520880" y="1340768"/>
              <a:ext cx="1006475" cy="451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0255" name="图片 2051" descr="财_隶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1058" y="260640"/>
              <a:ext cx="1046119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0" name="组合 9"/>
          <p:cNvGrpSpPr>
            <a:grpSpLocks/>
          </p:cNvGrpSpPr>
          <p:nvPr/>
        </p:nvGrpSpPr>
        <p:grpSpPr bwMode="auto">
          <a:xfrm>
            <a:off x="6380043" y="1527101"/>
            <a:ext cx="1081088" cy="1202880"/>
            <a:chOff x="7718336" y="188640"/>
            <a:chExt cx="1080000" cy="1603413"/>
          </a:xfrm>
        </p:grpSpPr>
        <p:sp>
          <p:nvSpPr>
            <p:cNvPr id="10252" name="Text Box 16"/>
            <p:cNvSpPr txBox="1">
              <a:spLocks noChangeArrowheads="1"/>
            </p:cNvSpPr>
            <p:nvPr/>
          </p:nvSpPr>
          <p:spPr bwMode="auto">
            <a:xfrm>
              <a:off x="7755099" y="134076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0253" name="图片 2052" descr="财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8336" y="188640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A4459E13-A53A-41E7-8C4E-DC23ECD32FDD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B1D5CBF6-700B-4A50-B046-CBB2E6285DB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30">
            <a:extLst>
              <a:ext uri="{FF2B5EF4-FFF2-40B4-BE49-F238E27FC236}">
                <a16:creationId xmlns:a16="http://schemas.microsoft.com/office/drawing/2014/main" id="{E23CCE95-DC50-43C5-97E3-C2E04B529C4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979712" y="247749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uFillTx/>
                <a:latin typeface="华文行楷" pitchFamily="2" charset="-122"/>
                <a:ea typeface="华文行楷" pitchFamily="2" charset="-122"/>
                <a:sym typeface="汉仪晓波画报黑W" panose="00020600040101010101" charset="-122"/>
              </a:rPr>
              <a:t>弘扬汉字文化</a:t>
            </a:r>
            <a:endParaRPr lang="en-US" altLang="zh-CN" sz="1400" b="1" dirty="0">
              <a:solidFill>
                <a:srgbClr val="FF0000"/>
              </a:solidFill>
              <a:uFillTx/>
              <a:latin typeface="华文行楷" pitchFamily="2" charset="-122"/>
              <a:ea typeface="华文行楷" pitchFamily="2" charset="-122"/>
              <a:sym typeface="汉仪晓波画报黑W" panose="00020600040101010101" charset="-122"/>
            </a:endParaRPr>
          </a:p>
        </p:txBody>
      </p:sp>
      <p:sp>
        <p:nvSpPr>
          <p:cNvPr id="21" name="文本框 14">
            <a:extLst>
              <a:ext uri="{FF2B5EF4-FFF2-40B4-BE49-F238E27FC236}">
                <a16:creationId xmlns:a16="http://schemas.microsoft.com/office/drawing/2014/main" id="{6B4B61DF-B412-489E-8735-FC8BF48BEB4C}"/>
              </a:ext>
            </a:extLst>
          </p:cNvPr>
          <p:cNvSpPr txBox="1"/>
          <p:nvPr/>
        </p:nvSpPr>
        <p:spPr>
          <a:xfrm>
            <a:off x="7308303" y="4803998"/>
            <a:ext cx="1746437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建立文化自信</a:t>
            </a:r>
            <a:endParaRPr lang="en-US" altLang="zh-CN" sz="14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818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1536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7145</TotalTime>
  <Words>40</Words>
  <Application>Microsoft Office PowerPoint</Application>
  <PresentationFormat>全屏显示(16:9)</PresentationFormat>
  <Paragraphs>8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1410</cp:revision>
  <dcterms:created xsi:type="dcterms:W3CDTF">2011-03-21T09:38:00Z</dcterms:created>
  <dcterms:modified xsi:type="dcterms:W3CDTF">2026-07-11T15:15:00Z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