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87" r:id="rId2"/>
    <p:sldId id="402" r:id="rId3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58" y="197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2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0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hyperlink" Target="http://hzdam.qmxgk.com/jxal.htm" TargetMode="Externa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tags" Target="../tags/tag6.xml"/><Relationship Id="rId7" Type="http://schemas.openxmlformats.org/officeDocument/2006/relationships/image" Target="../media/image12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11.jpeg"/><Relationship Id="rId11" Type="http://schemas.openxmlformats.org/officeDocument/2006/relationships/image" Target="../media/image10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15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6" name="Text Box 18"/>
          <p:cNvSpPr txBox="1">
            <a:spLocks noChangeArrowheads="1"/>
          </p:cNvSpPr>
          <p:nvPr/>
        </p:nvSpPr>
        <p:spPr bwMode="auto">
          <a:xfrm>
            <a:off x="6804248" y="2000910"/>
            <a:ext cx="25717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贝</a:t>
            </a:r>
          </a:p>
        </p:txBody>
      </p:sp>
      <p:sp>
        <p:nvSpPr>
          <p:cNvPr id="2067" name="Text Box 19"/>
          <p:cNvSpPr txBox="1">
            <a:spLocks noChangeArrowheads="1"/>
          </p:cNvSpPr>
          <p:nvPr/>
        </p:nvSpPr>
        <p:spPr bwMode="auto">
          <a:xfrm>
            <a:off x="7232873" y="1347614"/>
            <a:ext cx="171450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bèi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2068" name="Text Box 20"/>
          <p:cNvSpPr txBox="1">
            <a:spLocks noChangeArrowheads="1"/>
          </p:cNvSpPr>
          <p:nvPr/>
        </p:nvSpPr>
        <p:spPr bwMode="auto">
          <a:xfrm>
            <a:off x="3923928" y="2859782"/>
            <a:ext cx="2393702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0" hangingPunct="0">
              <a:lnSpc>
                <a:spcPct val="150000"/>
              </a:lnSpc>
              <a:spcBef>
                <a:spcPct val="2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贝，象形字。甲骨文和金文字形，像海贝的形状。贝，在古代主要是指海贝。</a:t>
            </a:r>
          </a:p>
        </p:txBody>
      </p:sp>
      <p:pic>
        <p:nvPicPr>
          <p:cNvPr id="3078" name="图片 18" descr="G:\00各种申报材料\2019\20190418河南省第五届信息技术与课程融合优质课大赛的通知\01准备材料\资料\“贝”的故事  课文3（二下）\贝壳\贝壳04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750" y="983456"/>
            <a:ext cx="2419226" cy="1620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图片 19" descr="G:\00各种申报材料\2019\20190418河南省第五届信息技术与课程融合优质课大赛的通知\01准备材料\资料\“贝”的故事  课文3（二下）\贝壳\海贝04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012281"/>
            <a:ext cx="885825" cy="1223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80" name="组合 16"/>
          <p:cNvGrpSpPr>
            <a:grpSpLocks/>
          </p:cNvGrpSpPr>
          <p:nvPr/>
        </p:nvGrpSpPr>
        <p:grpSpPr bwMode="auto">
          <a:xfrm>
            <a:off x="4357613" y="1293019"/>
            <a:ext cx="1006475" cy="1202880"/>
            <a:chOff x="3005625" y="548680"/>
            <a:chExt cx="1006475" cy="1603413"/>
          </a:xfrm>
        </p:grpSpPr>
        <p:sp>
          <p:nvSpPr>
            <p:cNvPr id="3094" name="Text Box 14"/>
            <p:cNvSpPr txBox="1">
              <a:spLocks noChangeArrowheads="1"/>
            </p:cNvSpPr>
            <p:nvPr/>
          </p:nvSpPr>
          <p:spPr bwMode="auto">
            <a:xfrm>
              <a:off x="3005625" y="1700808"/>
              <a:ext cx="1006475" cy="4512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3095" name="图片 35" descr="贝_甲骨文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96757" y="548680"/>
              <a:ext cx="82421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81" name="组合 15"/>
          <p:cNvGrpSpPr>
            <a:grpSpLocks/>
          </p:cNvGrpSpPr>
          <p:nvPr/>
        </p:nvGrpSpPr>
        <p:grpSpPr bwMode="auto">
          <a:xfrm>
            <a:off x="5293717" y="1293019"/>
            <a:ext cx="1078483" cy="1202880"/>
            <a:chOff x="4303603" y="548680"/>
            <a:chExt cx="1078483" cy="1603413"/>
          </a:xfrm>
        </p:grpSpPr>
        <p:sp>
          <p:nvSpPr>
            <p:cNvPr id="3092" name="Text Box 15"/>
            <p:cNvSpPr txBox="1">
              <a:spLocks noChangeArrowheads="1"/>
            </p:cNvSpPr>
            <p:nvPr/>
          </p:nvSpPr>
          <p:spPr bwMode="auto">
            <a:xfrm>
              <a:off x="4303603" y="1700808"/>
              <a:ext cx="1006475" cy="4512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3093" name="图片 36" descr="贝_金文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01033" y="548680"/>
              <a:ext cx="881053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82" name="组合 14"/>
          <p:cNvGrpSpPr>
            <a:grpSpLocks/>
          </p:cNvGrpSpPr>
          <p:nvPr/>
        </p:nvGrpSpPr>
        <p:grpSpPr bwMode="auto">
          <a:xfrm>
            <a:off x="6445845" y="1293019"/>
            <a:ext cx="1006475" cy="1202880"/>
            <a:chOff x="5590781" y="548680"/>
            <a:chExt cx="1006475" cy="1603413"/>
          </a:xfrm>
        </p:grpSpPr>
        <p:sp>
          <p:nvSpPr>
            <p:cNvPr id="3090" name="Text Box 16"/>
            <p:cNvSpPr txBox="1">
              <a:spLocks noChangeArrowheads="1"/>
            </p:cNvSpPr>
            <p:nvPr/>
          </p:nvSpPr>
          <p:spPr bwMode="auto">
            <a:xfrm>
              <a:off x="5590781" y="1700808"/>
              <a:ext cx="1006475" cy="4512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  <p:pic>
          <p:nvPicPr>
            <p:cNvPr id="3091" name="图片 37" descr="贝_篆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95597" y="548680"/>
              <a:ext cx="59684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83" name="组合 13"/>
          <p:cNvGrpSpPr>
            <a:grpSpLocks/>
          </p:cNvGrpSpPr>
          <p:nvPr/>
        </p:nvGrpSpPr>
        <p:grpSpPr bwMode="auto">
          <a:xfrm>
            <a:off x="1906341" y="3087291"/>
            <a:ext cx="1019175" cy="1148291"/>
            <a:chOff x="6469221" y="620680"/>
            <a:chExt cx="1018589" cy="1531733"/>
          </a:xfrm>
        </p:grpSpPr>
        <p:sp>
          <p:nvSpPr>
            <p:cNvPr id="3088" name="Text Box 16"/>
            <p:cNvSpPr txBox="1">
              <a:spLocks noChangeArrowheads="1"/>
            </p:cNvSpPr>
            <p:nvPr/>
          </p:nvSpPr>
          <p:spPr bwMode="auto">
            <a:xfrm>
              <a:off x="6475278" y="1700808"/>
              <a:ext cx="1006475" cy="4516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3089" name="图片 30736" descr="贝_隶书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69221" y="620680"/>
              <a:ext cx="1018589" cy="93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84" name="组合 12"/>
          <p:cNvGrpSpPr>
            <a:grpSpLocks/>
          </p:cNvGrpSpPr>
          <p:nvPr/>
        </p:nvGrpSpPr>
        <p:grpSpPr bwMode="auto">
          <a:xfrm>
            <a:off x="2915816" y="3033713"/>
            <a:ext cx="1006475" cy="1201959"/>
            <a:chOff x="7696200" y="548680"/>
            <a:chExt cx="1006475" cy="1603894"/>
          </a:xfrm>
        </p:grpSpPr>
        <p:sp>
          <p:nvSpPr>
            <p:cNvPr id="3086" name="Text Box 16"/>
            <p:cNvSpPr txBox="1">
              <a:spLocks noChangeArrowheads="1"/>
            </p:cNvSpPr>
            <p:nvPr/>
          </p:nvSpPr>
          <p:spPr bwMode="auto">
            <a:xfrm>
              <a:off x="7696200" y="1700808"/>
              <a:ext cx="1006475" cy="4517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3087" name="图片 30737" descr="贝_楷书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44700" y="548680"/>
              <a:ext cx="90947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085" name="Rectangle 25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7EC9553F-C272-48C8-863E-33E5F26768B9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id="{A65EF18A-F6F7-4ED6-B9AF-23238D76AA14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30">
            <a:extLst>
              <a:ext uri="{FF2B5EF4-FFF2-40B4-BE49-F238E27FC236}">
                <a16:creationId xmlns:a16="http://schemas.microsoft.com/office/drawing/2014/main" id="{4C3EEDA6-F6D9-48C5-8C9F-B2B1040A2801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39B36A41-0738-4CEB-8ED9-380AA9A6AD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文本框 14">
            <a:extLst>
              <a:ext uri="{FF2B5EF4-FFF2-40B4-BE49-F238E27FC236}">
                <a16:creationId xmlns:a16="http://schemas.microsoft.com/office/drawing/2014/main" id="{8A2DDAFA-B814-4F06-8EDF-C576C9670A44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219435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20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40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6" grpId="0" autoUpdateAnimBg="0"/>
      <p:bldP spid="2067" grpId="0" autoUpdateAnimBg="0"/>
      <p:bldP spid="2068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 Box 22"/>
          <p:cNvSpPr txBox="1">
            <a:spLocks noChangeArrowheads="1"/>
          </p:cNvSpPr>
          <p:nvPr/>
        </p:nvSpPr>
        <p:spPr bwMode="auto">
          <a:xfrm>
            <a:off x="1691680" y="627534"/>
            <a:ext cx="302609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最早的钱币：</a:t>
            </a:r>
            <a:r>
              <a:rPr lang="zh-CN" altLang="zh-CN" sz="24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贝</a:t>
            </a:r>
            <a:r>
              <a:rPr lang="zh-CN" altLang="en-US" sz="2400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币</a:t>
            </a:r>
          </a:p>
        </p:txBody>
      </p:sp>
      <p:pic>
        <p:nvPicPr>
          <p:cNvPr id="1027" name="Picture 3" descr="G:\00各种申报材料\《汉字奥秘》电子教材\01《汉字奥秘  一年级》电子教材\《汉字奥秘  一年级》（ 上）电子教材\第14课  最早的钱币：贝币\资料\图片\贝币_殷墟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0934" y="1420179"/>
            <a:ext cx="3861447" cy="2808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835696" y="1419622"/>
            <a:ext cx="1389600" cy="12195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图片 8" descr="H:\《汉字的奥秘》电子教材\04汉字的奥秘（二年级下册）\03第三讲：中国古代货币的演变\贝币资料\相关图片\海贝04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835696" y="2823778"/>
            <a:ext cx="1391089" cy="14047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extBox 1"/>
          <p:cNvSpPr txBox="1"/>
          <p:nvPr/>
        </p:nvSpPr>
        <p:spPr>
          <a:xfrm>
            <a:off x="4018447" y="4299942"/>
            <a:ext cx="2520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zh-CN" sz="1400" dirty="0">
                <a:solidFill>
                  <a:srgbClr val="0000FF"/>
                </a:solidFill>
              </a:rPr>
              <a:t>殷墟博物馆</a:t>
            </a:r>
            <a:r>
              <a:rPr lang="zh-CN" altLang="en-US" sz="1400" dirty="0">
                <a:solidFill>
                  <a:srgbClr val="0000FF"/>
                </a:solidFill>
              </a:rPr>
              <a:t>藏品</a:t>
            </a:r>
          </a:p>
        </p:txBody>
      </p:sp>
      <p:pic>
        <p:nvPicPr>
          <p:cNvPr id="7" name="Picture 3" descr="F:\10校本课程_汉字奥秘\20120317汉字奥秘_特色课程\汉字奥秘\蕴含知识很丰富\古代的货币：贝\贝币资料\贝币08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6530" y="1419622"/>
            <a:ext cx="1583015" cy="12961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4" descr="F:\10校本课程_汉字奥秘\20120317汉字奥秘_特色课程\汉字奥秘\蕴含知识很丰富\古代的货币：贝\贝币资料\贝币04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6530" y="2931790"/>
            <a:ext cx="1630895" cy="12967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id="{76B7E468-2CE8-4BCF-B725-324E09B34109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6F8196B4-8175-4DEC-8DEF-0A24D64AB17F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30">
            <a:extLst>
              <a:ext uri="{FF2B5EF4-FFF2-40B4-BE49-F238E27FC236}">
                <a16:creationId xmlns:a16="http://schemas.microsoft.com/office/drawing/2014/main" id="{0B042886-C1ED-4F5C-B341-10C2838A4AB8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16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834B300E-0007-4EAC-8DBE-8CC8A3C731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文本框 14">
            <a:extLst>
              <a:ext uri="{FF2B5EF4-FFF2-40B4-BE49-F238E27FC236}">
                <a16:creationId xmlns:a16="http://schemas.microsoft.com/office/drawing/2014/main" id="{2462BDEB-D9D8-4B55-862D-E2CDC78D37AC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2711982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7145</TotalTime>
  <Words>74</Words>
  <Application>Microsoft Office PowerPoint</Application>
  <PresentationFormat>全屏显示(16:9)</PresentationFormat>
  <Paragraphs>17</Paragraphs>
  <Slides>2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9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1410</cp:revision>
  <dcterms:created xsi:type="dcterms:W3CDTF">2011-03-21T09:38:00Z</dcterms:created>
  <dcterms:modified xsi:type="dcterms:W3CDTF">2026-07-11T15:14:07Z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