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20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547118" y="282845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羞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2305944" y="2211710"/>
            <a:ext cx="12223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xiū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10245" name="图片 1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779592"/>
            <a:ext cx="1216025" cy="1707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842847" y="3809482"/>
            <a:ext cx="338550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现在，“羞”被借去表示“耻辱、惭愧”等意思；表示美味的食物时写作“馐（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xi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ū）”。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3842847" y="2779592"/>
            <a:ext cx="345638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羞，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会意兼形声字。甲骨文字形，由“羊、又”组成。用手捧着羊，表示进献美味的意思。后来，指美味的食物，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例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如“珍羞、庶羞”等。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9225" name="组合 13"/>
          <p:cNvGrpSpPr>
            <a:grpSpLocks/>
          </p:cNvGrpSpPr>
          <p:nvPr/>
        </p:nvGrpSpPr>
        <p:grpSpPr bwMode="auto">
          <a:xfrm>
            <a:off x="3851276" y="1293019"/>
            <a:ext cx="1006475" cy="1202860"/>
            <a:chOff x="2483768" y="1052856"/>
            <a:chExt cx="1006475" cy="1603257"/>
          </a:xfrm>
        </p:grpSpPr>
        <p:sp>
          <p:nvSpPr>
            <p:cNvPr id="9240" name="Text Box 14"/>
            <p:cNvSpPr txBox="1">
              <a:spLocks noChangeArrowheads="1"/>
            </p:cNvSpPr>
            <p:nvPr/>
          </p:nvSpPr>
          <p:spPr bwMode="auto">
            <a:xfrm>
              <a:off x="2483768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9241" name="图片 207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2268" y="1052856"/>
              <a:ext cx="54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6" name="组合 14"/>
          <p:cNvGrpSpPr>
            <a:grpSpLocks/>
          </p:cNvGrpSpPr>
          <p:nvPr/>
        </p:nvGrpSpPr>
        <p:grpSpPr bwMode="auto">
          <a:xfrm>
            <a:off x="4730751" y="1293019"/>
            <a:ext cx="1006475" cy="1202860"/>
            <a:chOff x="3131840" y="1052856"/>
            <a:chExt cx="1006475" cy="1603257"/>
          </a:xfrm>
        </p:grpSpPr>
        <p:sp>
          <p:nvSpPr>
            <p:cNvPr id="9238" name="Text Box 16"/>
            <p:cNvSpPr txBox="1">
              <a:spLocks noChangeArrowheads="1"/>
            </p:cNvSpPr>
            <p:nvPr/>
          </p:nvSpPr>
          <p:spPr bwMode="auto">
            <a:xfrm>
              <a:off x="3131840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甲骨书</a:t>
              </a:r>
            </a:p>
          </p:txBody>
        </p:sp>
        <p:pic>
          <p:nvPicPr>
            <p:cNvPr id="9239" name="图片 2069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7709" y="1052856"/>
              <a:ext cx="81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7" name="组合 15"/>
          <p:cNvGrpSpPr>
            <a:grpSpLocks/>
          </p:cNvGrpSpPr>
          <p:nvPr/>
        </p:nvGrpSpPr>
        <p:grpSpPr bwMode="auto">
          <a:xfrm>
            <a:off x="5610226" y="1293019"/>
            <a:ext cx="1006475" cy="1202860"/>
            <a:chOff x="3997573" y="1052856"/>
            <a:chExt cx="1006475" cy="1603257"/>
          </a:xfrm>
        </p:grpSpPr>
        <p:sp>
          <p:nvSpPr>
            <p:cNvPr id="9236" name="Text Box 15"/>
            <p:cNvSpPr txBox="1">
              <a:spLocks noChangeArrowheads="1"/>
            </p:cNvSpPr>
            <p:nvPr/>
          </p:nvSpPr>
          <p:spPr bwMode="auto">
            <a:xfrm>
              <a:off x="3997573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237" name="图片 2071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1337" y="1052856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8" name="组合 18"/>
          <p:cNvGrpSpPr>
            <a:grpSpLocks/>
          </p:cNvGrpSpPr>
          <p:nvPr/>
        </p:nvGrpSpPr>
        <p:grpSpPr bwMode="auto">
          <a:xfrm>
            <a:off x="6489701" y="1293019"/>
            <a:ext cx="1006475" cy="1202860"/>
            <a:chOff x="4788818" y="1052856"/>
            <a:chExt cx="1006475" cy="1603257"/>
          </a:xfrm>
        </p:grpSpPr>
        <p:sp>
          <p:nvSpPr>
            <p:cNvPr id="9234" name="Text Box 16"/>
            <p:cNvSpPr txBox="1">
              <a:spLocks noChangeArrowheads="1"/>
            </p:cNvSpPr>
            <p:nvPr/>
          </p:nvSpPr>
          <p:spPr bwMode="auto">
            <a:xfrm>
              <a:off x="4788818" y="2204864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9235" name="图片 207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0476" y="1052856"/>
              <a:ext cx="66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9" name="组合 20"/>
          <p:cNvGrpSpPr>
            <a:grpSpLocks/>
          </p:cNvGrpSpPr>
          <p:nvPr/>
        </p:nvGrpSpPr>
        <p:grpSpPr bwMode="auto">
          <a:xfrm>
            <a:off x="7369176" y="1360885"/>
            <a:ext cx="1090613" cy="1135076"/>
            <a:chOff x="5674271" y="1142856"/>
            <a:chExt cx="1089473" cy="1513404"/>
          </a:xfrm>
        </p:grpSpPr>
        <p:sp>
          <p:nvSpPr>
            <p:cNvPr id="9232" name="Text Box 16"/>
            <p:cNvSpPr txBox="1">
              <a:spLocks noChangeArrowheads="1"/>
            </p:cNvSpPr>
            <p:nvPr/>
          </p:nvSpPr>
          <p:spPr bwMode="auto">
            <a:xfrm>
              <a:off x="5715770" y="2204864"/>
              <a:ext cx="1006475" cy="45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9233" name="图片 67612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4271" y="1142856"/>
              <a:ext cx="1089473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30" name="Rectangle 2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9231" name="图片 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89" y="1468042"/>
            <a:ext cx="1939925" cy="896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701753" y="699542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羊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”有关的会意字</a:t>
            </a:r>
            <a:endParaRPr lang="zh-CN" altLang="zh-CN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06947D62-CFA8-4089-AC6B-59877732C152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623019FB-A355-4919-A5EA-152747BBC5D9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30">
            <a:extLst>
              <a:ext uri="{FF2B5EF4-FFF2-40B4-BE49-F238E27FC236}">
                <a16:creationId xmlns:a16="http://schemas.microsoft.com/office/drawing/2014/main" id="{6DA9B8B8-7ECA-48DC-986C-22CB2017AEC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B84565CD-D1BD-4B49-B018-D7F85A653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13143C42-7CCE-4D6C-B723-D69908EB63E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5151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4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4102" grpId="0" autoUpdateAnimBg="0"/>
      <p:bldP spid="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7182</TotalTime>
  <Words>99</Words>
  <Application>Microsoft Office PowerPoint</Application>
  <PresentationFormat>全屏显示(16:9)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1423</cp:revision>
  <dcterms:created xsi:type="dcterms:W3CDTF">2011-03-21T09:38:00Z</dcterms:created>
  <dcterms:modified xsi:type="dcterms:W3CDTF">2026-07-11T15:08:04Z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