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367" r:id="rId2"/>
    <p:sldId id="368" r:id="rId3"/>
    <p:sldId id="369" r:id="rId4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58" y="197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2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3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image" Target="../media/image8.jpeg"/><Relationship Id="rId3" Type="http://schemas.openxmlformats.org/officeDocument/2006/relationships/tags" Target="../tags/tag2.xml"/><Relationship Id="rId7" Type="http://schemas.openxmlformats.org/officeDocument/2006/relationships/hyperlink" Target="http://hzdam.qmxgk.com/jxal.htm" TargetMode="External"/><Relationship Id="rId12" Type="http://schemas.openxmlformats.org/officeDocument/2006/relationships/image" Target="../media/image7.jpeg"/><Relationship Id="rId2" Type="http://schemas.openxmlformats.org/officeDocument/2006/relationships/tags" Target="../tags/tag1.xml"/><Relationship Id="rId16" Type="http://schemas.openxmlformats.org/officeDocument/2006/relationships/image" Target="../media/image11.jpeg"/><Relationship Id="rId1" Type="http://schemas.openxmlformats.org/officeDocument/2006/relationships/audio" Target="../media/audio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6.jpeg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10.png"/><Relationship Id="rId10" Type="http://schemas.openxmlformats.org/officeDocument/2006/relationships/image" Target="../media/image5.jpeg"/><Relationship Id="rId4" Type="http://schemas.openxmlformats.org/officeDocument/2006/relationships/tags" Target="../tags/tag3.xml"/><Relationship Id="rId9" Type="http://schemas.openxmlformats.org/officeDocument/2006/relationships/image" Target="../media/image4.jpeg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tags" Target="../tags/tag6.xml"/><Relationship Id="rId7" Type="http://schemas.openxmlformats.org/officeDocument/2006/relationships/image" Target="../media/image13.gif"/><Relationship Id="rId12" Type="http://schemas.openxmlformats.org/officeDocument/2006/relationships/image" Target="../media/image11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notesSlide" Target="../notesSlides/notesSlide2.xml"/><Relationship Id="rId10" Type="http://schemas.openxmlformats.org/officeDocument/2006/relationships/image" Target="../media/image16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tags" Target="../tags/tag9.xml"/><Relationship Id="rId7" Type="http://schemas.openxmlformats.org/officeDocument/2006/relationships/image" Target="../media/image13.gif"/><Relationship Id="rId12" Type="http://schemas.openxmlformats.org/officeDocument/2006/relationships/image" Target="../media/image11.jpe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notesSlide" Target="../notesSlides/notesSlide3.xml"/><Relationship Id="rId10" Type="http://schemas.openxmlformats.org/officeDocument/2006/relationships/image" Target="../media/image16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4"/>
          <p:cNvSpPr txBox="1">
            <a:spLocks noChangeArrowheads="1"/>
          </p:cNvSpPr>
          <p:nvPr/>
        </p:nvSpPr>
        <p:spPr bwMode="auto">
          <a:xfrm>
            <a:off x="2917180" y="2641005"/>
            <a:ext cx="7905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 sz="1800"/>
          </a:p>
        </p:txBody>
      </p:sp>
      <p:sp>
        <p:nvSpPr>
          <p:cNvPr id="3" name="Text Box 15"/>
          <p:cNvSpPr txBox="1">
            <a:spLocks noChangeArrowheads="1"/>
          </p:cNvSpPr>
          <p:nvPr/>
        </p:nvSpPr>
        <p:spPr bwMode="auto">
          <a:xfrm>
            <a:off x="6732240" y="2937014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犬</a:t>
            </a:r>
          </a:p>
        </p:txBody>
      </p:sp>
      <p:sp>
        <p:nvSpPr>
          <p:cNvPr id="4" name="Text Box 16"/>
          <p:cNvSpPr txBox="1">
            <a:spLocks noChangeArrowheads="1"/>
          </p:cNvSpPr>
          <p:nvPr/>
        </p:nvSpPr>
        <p:spPr bwMode="auto">
          <a:xfrm>
            <a:off x="7416453" y="2378373"/>
            <a:ext cx="15843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quǎn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5" name="Text Box 17"/>
          <p:cNvSpPr txBox="1">
            <a:spLocks noChangeArrowheads="1"/>
          </p:cNvSpPr>
          <p:nvPr/>
        </p:nvSpPr>
        <p:spPr bwMode="auto">
          <a:xfrm>
            <a:off x="4983352" y="3078361"/>
            <a:ext cx="239696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　   犬，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象形字。甲骨文描绘的是一只尾巴向上卷着的狗的样子，非常形象。最初表示“大狗”的意思。</a:t>
            </a:r>
          </a:p>
        </p:txBody>
      </p:sp>
      <p:pic>
        <p:nvPicPr>
          <p:cNvPr id="7" name="图片 5" descr="大狗01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8246" y="1476171"/>
            <a:ext cx="1789509" cy="138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组合 12"/>
          <p:cNvGrpSpPr>
            <a:grpSpLocks/>
          </p:cNvGrpSpPr>
          <p:nvPr/>
        </p:nvGrpSpPr>
        <p:grpSpPr bwMode="auto">
          <a:xfrm>
            <a:off x="3784178" y="1435497"/>
            <a:ext cx="1006475" cy="1471612"/>
            <a:chOff x="3064290" y="1340888"/>
            <a:chExt cx="1006475" cy="1472162"/>
          </a:xfrm>
        </p:grpSpPr>
        <p:sp>
          <p:nvSpPr>
            <p:cNvPr id="9" name="Text Box 14"/>
            <p:cNvSpPr txBox="1">
              <a:spLocks noChangeArrowheads="1"/>
            </p:cNvSpPr>
            <p:nvPr/>
          </p:nvSpPr>
          <p:spPr bwMode="auto">
            <a:xfrm>
              <a:off x="3064290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10" name="图片 21518" descr="犬_甲骨文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1738" y="1340888"/>
              <a:ext cx="51157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14"/>
          <p:cNvGrpSpPr>
            <a:grpSpLocks/>
          </p:cNvGrpSpPr>
          <p:nvPr/>
        </p:nvGrpSpPr>
        <p:grpSpPr bwMode="auto">
          <a:xfrm>
            <a:off x="6589861" y="1435497"/>
            <a:ext cx="1006475" cy="1471612"/>
            <a:chOff x="4555926" y="1340888"/>
            <a:chExt cx="1006475" cy="1472162"/>
          </a:xfrm>
        </p:grpSpPr>
        <p:sp>
          <p:nvSpPr>
            <p:cNvPr id="12" name="Text Box 15"/>
            <p:cNvSpPr txBox="1">
              <a:spLocks noChangeArrowheads="1"/>
            </p:cNvSpPr>
            <p:nvPr/>
          </p:nvSpPr>
          <p:spPr bwMode="auto">
            <a:xfrm>
              <a:off x="4555926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3" name="图片 21521" descr="犬_金文2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03900" y="1340888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15"/>
          <p:cNvGrpSpPr>
            <a:grpSpLocks/>
          </p:cNvGrpSpPr>
          <p:nvPr/>
        </p:nvGrpSpPr>
        <p:grpSpPr bwMode="auto">
          <a:xfrm>
            <a:off x="1470641" y="3003799"/>
            <a:ext cx="1006475" cy="1471612"/>
            <a:chOff x="5601079" y="1340888"/>
            <a:chExt cx="1006475" cy="1472162"/>
          </a:xfrm>
        </p:grpSpPr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5601079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6" name="图片 21522" descr="犬_篆书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20106" y="1340888"/>
              <a:ext cx="56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2435870" y="3183186"/>
            <a:ext cx="1416050" cy="1292225"/>
            <a:chOff x="6185797" y="1520888"/>
            <a:chExt cx="1416000" cy="1292162"/>
          </a:xfrm>
        </p:grpSpPr>
        <p:sp>
          <p:nvSpPr>
            <p:cNvPr id="18" name="Text Box 16"/>
            <p:cNvSpPr txBox="1">
              <a:spLocks noChangeArrowheads="1"/>
            </p:cNvSpPr>
            <p:nvPr/>
          </p:nvSpPr>
          <p:spPr bwMode="auto">
            <a:xfrm>
              <a:off x="6390560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9" name="图片 4153" descr="犬_隶书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85797" y="1520888"/>
              <a:ext cx="141600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0" name="组合 17"/>
          <p:cNvGrpSpPr>
            <a:grpSpLocks/>
          </p:cNvGrpSpPr>
          <p:nvPr/>
        </p:nvGrpSpPr>
        <p:grpSpPr bwMode="auto">
          <a:xfrm>
            <a:off x="3823965" y="3003798"/>
            <a:ext cx="1108075" cy="1471613"/>
            <a:chOff x="7812138" y="1340888"/>
            <a:chExt cx="1108421" cy="1472162"/>
          </a:xfrm>
        </p:grpSpPr>
        <p:sp>
          <p:nvSpPr>
            <p:cNvPr id="21" name="Text Box 16"/>
            <p:cNvSpPr txBox="1">
              <a:spLocks noChangeArrowheads="1"/>
            </p:cNvSpPr>
            <p:nvPr/>
          </p:nvSpPr>
          <p:spPr bwMode="auto">
            <a:xfrm>
              <a:off x="7863111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22" name="图片 4154" descr="犬_楷书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12138" y="1340888"/>
              <a:ext cx="110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" name="组合 13"/>
          <p:cNvGrpSpPr>
            <a:grpSpLocks/>
          </p:cNvGrpSpPr>
          <p:nvPr/>
        </p:nvGrpSpPr>
        <p:grpSpPr bwMode="auto">
          <a:xfrm>
            <a:off x="5618832" y="1616472"/>
            <a:ext cx="1041400" cy="1308100"/>
            <a:chOff x="3748282" y="1520888"/>
            <a:chExt cx="1042108" cy="1308558"/>
          </a:xfrm>
        </p:grpSpPr>
        <p:pic>
          <p:nvPicPr>
            <p:cNvPr id="24" name="图片 21520" descr="犬_金文1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8282" y="1520888"/>
              <a:ext cx="1042108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Text Box 15"/>
            <p:cNvSpPr txBox="1">
              <a:spLocks noChangeArrowheads="1"/>
            </p:cNvSpPr>
            <p:nvPr/>
          </p:nvSpPr>
          <p:spPr bwMode="auto">
            <a:xfrm>
              <a:off x="3766099" y="249289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pic>
        <p:nvPicPr>
          <p:cNvPr id="27" name="DOG02721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DOG03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50" y="467916"/>
            <a:ext cx="304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Text Box 16"/>
          <p:cNvSpPr txBox="1">
            <a:spLocks noChangeArrowheads="1"/>
          </p:cNvSpPr>
          <p:nvPr/>
        </p:nvSpPr>
        <p:spPr bwMode="auto">
          <a:xfrm>
            <a:off x="1691680" y="669925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zh-CN" sz="2400" b="1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大狗：犬</a:t>
            </a:r>
            <a:endParaRPr lang="zh-CN" altLang="zh-CN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1" name="图片 21518" descr="犬_甲骨文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4890034" y="1755867"/>
            <a:ext cx="480196" cy="11162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图片 21521" descr="犬_金文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446995">
            <a:off x="7804982" y="1604352"/>
            <a:ext cx="710526" cy="1079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id="{098B83C2-F6F1-4125-8AB0-D07562D75A8B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id="{5901D9E9-83DD-4A3E-BB49-D7A613712DA2}"/>
              </a:ext>
            </a:extLst>
          </p:cNvPr>
          <p:cNvCxnSpPr/>
          <p:nvPr>
            <p:custDataLst>
              <p:tags r:id="rId3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0">
            <a:extLst>
              <a:ext uri="{FF2B5EF4-FFF2-40B4-BE49-F238E27FC236}">
                <a16:creationId xmlns:a16="http://schemas.microsoft.com/office/drawing/2014/main" id="{D08FD730-7290-4391-9637-24AC120D89CA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6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3A4DD322-E135-457C-88D6-83275462DE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文本框 14">
            <a:extLst>
              <a:ext uri="{FF2B5EF4-FFF2-40B4-BE49-F238E27FC236}">
                <a16:creationId xmlns:a16="http://schemas.microsoft.com/office/drawing/2014/main" id="{4E501DCF-AF45-413D-BC83-A3CA8B98FD29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160348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712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2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  <p:bldLst>
      <p:bldP spid="3" grpId="0" autoUpdateAnimBg="0"/>
      <p:bldP spid="4" grpId="0" autoUpdateAnimBg="0"/>
      <p:bldP spid="5" grpId="0" autoUpdateAnimBg="0"/>
      <p:bldP spid="28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然_图片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488" y="1098560"/>
            <a:ext cx="2364488" cy="1616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 descr="烈火0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440" y="2050255"/>
            <a:ext cx="1716788" cy="637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6948264" y="2378720"/>
            <a:ext cx="2160588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然</a:t>
            </a: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7344346" y="1851670"/>
            <a:ext cx="13684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000" b="1" dirty="0" err="1">
                <a:solidFill>
                  <a:srgbClr val="FF0000"/>
                </a:solidFill>
                <a:latin typeface="宋体" charset="-122"/>
              </a:rPr>
              <a:t>rá</a:t>
            </a:r>
            <a:r>
              <a:rPr lang="en-GB" altLang="zh-CN" sz="4000" b="1" dirty="0">
                <a:solidFill>
                  <a:srgbClr val="FF0000"/>
                </a:solidFill>
                <a:latin typeface="宋体" charset="-122"/>
              </a:rPr>
              <a:t>n</a:t>
            </a:r>
            <a:endParaRPr lang="en-US" altLang="zh-CN" sz="40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3286075" y="2914367"/>
            <a:ext cx="3805857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然，会意兼形声字。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金文小篆字形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，由“月（肉）、犬、灬”三个部件组成。“月、犬”组成“肰（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r</a:t>
            </a:r>
            <a:r>
              <a:rPr lang="zh-CN" altLang="zh-CN" sz="1400" b="0" dirty="0">
                <a:solidFill>
                  <a:srgbClr val="0000FF"/>
                </a:solidFill>
                <a:latin typeface="宋体" pitchFamily="2" charset="-122"/>
                <a:ea typeface="宋体" pitchFamily="2" charset="-122"/>
              </a:rPr>
              <a:t>á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n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）”，表示“狗肉”的意思；把“肰”放在“灬”上，是用火烧烤狗肉的意思。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然，本义指“燃烧”的意思。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grpSp>
        <p:nvGrpSpPr>
          <p:cNvPr id="8" name="组合 10"/>
          <p:cNvGrpSpPr>
            <a:grpSpLocks/>
          </p:cNvGrpSpPr>
          <p:nvPr/>
        </p:nvGrpSpPr>
        <p:grpSpPr bwMode="auto">
          <a:xfrm>
            <a:off x="4258245" y="1172146"/>
            <a:ext cx="1006475" cy="1471612"/>
            <a:chOff x="3753588" y="1340888"/>
            <a:chExt cx="1006475" cy="1472162"/>
          </a:xfrm>
        </p:grpSpPr>
        <p:sp>
          <p:nvSpPr>
            <p:cNvPr id="9" name="Text Box 15"/>
            <p:cNvSpPr txBox="1">
              <a:spLocks noChangeArrowheads="1"/>
            </p:cNvSpPr>
            <p:nvPr/>
          </p:nvSpPr>
          <p:spPr bwMode="auto">
            <a:xfrm>
              <a:off x="375358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0" name="图片 17423" descr="然_金文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15773" y="1340888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9"/>
          <p:cNvGrpSpPr>
            <a:grpSpLocks/>
          </p:cNvGrpSpPr>
          <p:nvPr/>
        </p:nvGrpSpPr>
        <p:grpSpPr bwMode="auto">
          <a:xfrm>
            <a:off x="5315222" y="1172146"/>
            <a:ext cx="1006475" cy="1471612"/>
            <a:chOff x="4788421" y="1340888"/>
            <a:chExt cx="1006475" cy="1472162"/>
          </a:xfrm>
        </p:grpSpPr>
        <p:sp>
          <p:nvSpPr>
            <p:cNvPr id="12" name="Text Box 16"/>
            <p:cNvSpPr txBox="1">
              <a:spLocks noChangeArrowheads="1"/>
            </p:cNvSpPr>
            <p:nvPr/>
          </p:nvSpPr>
          <p:spPr bwMode="auto">
            <a:xfrm>
              <a:off x="4788421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3" name="图片 17417" descr="然_篆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07974" y="1340888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8"/>
          <p:cNvGrpSpPr>
            <a:grpSpLocks/>
          </p:cNvGrpSpPr>
          <p:nvPr/>
        </p:nvGrpSpPr>
        <p:grpSpPr bwMode="auto">
          <a:xfrm>
            <a:off x="6372200" y="1280096"/>
            <a:ext cx="1320800" cy="1363662"/>
            <a:chOff x="5798374" y="1448888"/>
            <a:chExt cx="1321411" cy="1364162"/>
          </a:xfrm>
        </p:grpSpPr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5955842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6" name="图片 67656" descr="然_隶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98374" y="1448888"/>
              <a:ext cx="1321411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组合 7"/>
          <p:cNvGrpSpPr>
            <a:grpSpLocks/>
          </p:cNvGrpSpPr>
          <p:nvPr/>
        </p:nvGrpSpPr>
        <p:grpSpPr bwMode="auto">
          <a:xfrm>
            <a:off x="2104700" y="2830982"/>
            <a:ext cx="1136650" cy="1471613"/>
            <a:chOff x="7475583" y="1340888"/>
            <a:chExt cx="1136842" cy="1472162"/>
          </a:xfrm>
        </p:grpSpPr>
        <p:sp>
          <p:nvSpPr>
            <p:cNvPr id="18" name="Text Box 16"/>
            <p:cNvSpPr txBox="1">
              <a:spLocks noChangeArrowheads="1"/>
            </p:cNvSpPr>
            <p:nvPr/>
          </p:nvSpPr>
          <p:spPr bwMode="auto">
            <a:xfrm>
              <a:off x="7540767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19" name="图片 67657" descr="然_楷书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75583" y="1340888"/>
              <a:ext cx="113684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1683942" y="669925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与“犬”有关的会意字</a:t>
            </a:r>
            <a:endParaRPr lang="zh-CN" altLang="zh-CN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92E54461-3233-42CA-A531-6C6DC797FDF4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id="{3AE0EA37-E00F-4F3D-AC14-B1FF2E7B5AF2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30">
            <a:extLst>
              <a:ext uri="{FF2B5EF4-FFF2-40B4-BE49-F238E27FC236}">
                <a16:creationId xmlns:a16="http://schemas.microsoft.com/office/drawing/2014/main" id="{43F72110-2851-4E9F-A539-D0104452CC3A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6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85019397-53BF-4789-A8D4-C432F0A4D9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文本框 14">
            <a:extLst>
              <a:ext uri="{FF2B5EF4-FFF2-40B4-BE49-F238E27FC236}">
                <a16:creationId xmlns:a16="http://schemas.microsoft.com/office/drawing/2014/main" id="{E7E810B1-47F0-48AA-8B71-22724754FF0D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4474878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5" grpId="0" autoUpdateAnimBg="0"/>
      <p:bldP spid="6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然_图片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488" y="1098560"/>
            <a:ext cx="2364488" cy="1616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 descr="烈火0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440" y="2050255"/>
            <a:ext cx="1716788" cy="637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6948264" y="2378720"/>
            <a:ext cx="2160588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然</a:t>
            </a: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7344346" y="1851670"/>
            <a:ext cx="13684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000" b="1" dirty="0" err="1">
                <a:solidFill>
                  <a:srgbClr val="FF0000"/>
                </a:solidFill>
                <a:latin typeface="宋体" charset="-122"/>
              </a:rPr>
              <a:t>rá</a:t>
            </a:r>
            <a:r>
              <a:rPr lang="en-GB" altLang="zh-CN" sz="4000" b="1" dirty="0">
                <a:solidFill>
                  <a:srgbClr val="FF0000"/>
                </a:solidFill>
                <a:latin typeface="宋体" charset="-122"/>
              </a:rPr>
              <a:t>n</a:t>
            </a:r>
            <a:endParaRPr lang="en-US" altLang="zh-CN" sz="4000" b="1" dirty="0">
              <a:solidFill>
                <a:srgbClr val="FF0000"/>
              </a:solidFill>
              <a:latin typeface="宋体" charset="-122"/>
            </a:endParaRPr>
          </a:p>
        </p:txBody>
      </p:sp>
      <p:grpSp>
        <p:nvGrpSpPr>
          <p:cNvPr id="8" name="组合 10"/>
          <p:cNvGrpSpPr>
            <a:grpSpLocks/>
          </p:cNvGrpSpPr>
          <p:nvPr/>
        </p:nvGrpSpPr>
        <p:grpSpPr bwMode="auto">
          <a:xfrm>
            <a:off x="4258245" y="1172146"/>
            <a:ext cx="1006475" cy="1471612"/>
            <a:chOff x="3753588" y="1340888"/>
            <a:chExt cx="1006475" cy="1472162"/>
          </a:xfrm>
        </p:grpSpPr>
        <p:sp>
          <p:nvSpPr>
            <p:cNvPr id="9" name="Text Box 15"/>
            <p:cNvSpPr txBox="1">
              <a:spLocks noChangeArrowheads="1"/>
            </p:cNvSpPr>
            <p:nvPr/>
          </p:nvSpPr>
          <p:spPr bwMode="auto">
            <a:xfrm>
              <a:off x="375358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0" name="图片 17423" descr="然_金文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15773" y="1340888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9"/>
          <p:cNvGrpSpPr>
            <a:grpSpLocks/>
          </p:cNvGrpSpPr>
          <p:nvPr/>
        </p:nvGrpSpPr>
        <p:grpSpPr bwMode="auto">
          <a:xfrm>
            <a:off x="5315222" y="1172146"/>
            <a:ext cx="1006475" cy="1471612"/>
            <a:chOff x="4788421" y="1340888"/>
            <a:chExt cx="1006475" cy="1472162"/>
          </a:xfrm>
        </p:grpSpPr>
        <p:sp>
          <p:nvSpPr>
            <p:cNvPr id="12" name="Text Box 16"/>
            <p:cNvSpPr txBox="1">
              <a:spLocks noChangeArrowheads="1"/>
            </p:cNvSpPr>
            <p:nvPr/>
          </p:nvSpPr>
          <p:spPr bwMode="auto">
            <a:xfrm>
              <a:off x="4788421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3" name="图片 17417" descr="然_篆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07974" y="1340888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8"/>
          <p:cNvGrpSpPr>
            <a:grpSpLocks/>
          </p:cNvGrpSpPr>
          <p:nvPr/>
        </p:nvGrpSpPr>
        <p:grpSpPr bwMode="auto">
          <a:xfrm>
            <a:off x="6372200" y="1280096"/>
            <a:ext cx="1320800" cy="1363662"/>
            <a:chOff x="5798374" y="1448888"/>
            <a:chExt cx="1321411" cy="1364162"/>
          </a:xfrm>
        </p:grpSpPr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5955842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6" name="图片 67656" descr="然_隶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98374" y="1448888"/>
              <a:ext cx="1321411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组合 7"/>
          <p:cNvGrpSpPr>
            <a:grpSpLocks/>
          </p:cNvGrpSpPr>
          <p:nvPr/>
        </p:nvGrpSpPr>
        <p:grpSpPr bwMode="auto">
          <a:xfrm>
            <a:off x="2104700" y="2830982"/>
            <a:ext cx="1136650" cy="1471613"/>
            <a:chOff x="7475583" y="1340888"/>
            <a:chExt cx="1136842" cy="1472162"/>
          </a:xfrm>
        </p:grpSpPr>
        <p:sp>
          <p:nvSpPr>
            <p:cNvPr id="18" name="Text Box 16"/>
            <p:cNvSpPr txBox="1">
              <a:spLocks noChangeArrowheads="1"/>
            </p:cNvSpPr>
            <p:nvPr/>
          </p:nvSpPr>
          <p:spPr bwMode="auto">
            <a:xfrm>
              <a:off x="7540767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19" name="图片 67657" descr="然_楷书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75583" y="1340888"/>
              <a:ext cx="113684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3685024" y="3019286"/>
            <a:ext cx="319123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后来，“然”字被借走表示其他意思。人们就在“然”字前面加上了“火”字旁，写成“燃”字，表示燃烧的意思</a:t>
            </a:r>
            <a:r>
              <a:rPr lang="zh-CN" altLang="zh-CN" sz="1400" b="0" dirty="0">
                <a:solidFill>
                  <a:srgbClr val="FF0000"/>
                </a:solidFill>
                <a:latin typeface="+mn-ea"/>
                <a:ea typeface="+mn-ea"/>
              </a:rPr>
              <a:t>。</a:t>
            </a:r>
            <a:endParaRPr lang="zh-CN" altLang="en-US" sz="1400" b="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22" name="Text Box 16"/>
          <p:cNvSpPr txBox="1">
            <a:spLocks noChangeArrowheads="1"/>
          </p:cNvSpPr>
          <p:nvPr/>
        </p:nvSpPr>
        <p:spPr bwMode="auto">
          <a:xfrm>
            <a:off x="1683942" y="669925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与“犬”有关的会意字</a:t>
            </a:r>
            <a:endParaRPr lang="zh-CN" altLang="zh-CN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D7D18DD4-C6BB-4A57-AEA0-231DFFD2ECB9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1BB28AE5-50A3-4570-9606-4A81C895F7C7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30">
            <a:extLst>
              <a:ext uri="{FF2B5EF4-FFF2-40B4-BE49-F238E27FC236}">
                <a16:creationId xmlns:a16="http://schemas.microsoft.com/office/drawing/2014/main" id="{7E7270B2-7139-4CD9-8B52-ED8899CD38FD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7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A8B96787-AE73-4AA5-85A5-47F13428C6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文本框 14">
            <a:extLst>
              <a:ext uri="{FF2B5EF4-FFF2-40B4-BE49-F238E27FC236}">
                <a16:creationId xmlns:a16="http://schemas.microsoft.com/office/drawing/2014/main" id="{63194A3D-B875-40FE-9740-1D5F9CB70A31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5927311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7182</TotalTime>
  <Words>218</Words>
  <Application>Microsoft Office PowerPoint</Application>
  <PresentationFormat>全屏显示(16:9)</PresentationFormat>
  <Paragraphs>38</Paragraphs>
  <Slides>3</Slides>
  <Notes>3</Notes>
  <HiddenSlides>0</HiddenSlides>
  <MMClips>1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0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1423</cp:revision>
  <dcterms:created xsi:type="dcterms:W3CDTF">2011-03-21T09:38:00Z</dcterms:created>
  <dcterms:modified xsi:type="dcterms:W3CDTF">2026-07-11T15:07:11Z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