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2" r:id="rId2"/>
    <p:sldId id="509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2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tags" Target="../tags/tag1.xml"/><Relationship Id="rId1" Type="http://schemas.openxmlformats.org/officeDocument/2006/relationships/audio" Target="dow00004.wav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jpeg"/><Relationship Id="rId4" Type="http://schemas.openxmlformats.org/officeDocument/2006/relationships/tags" Target="../tags/tag3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tags" Target="../tags/tag6.xml"/><Relationship Id="rId7" Type="http://schemas.openxmlformats.org/officeDocument/2006/relationships/image" Target="../media/image12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6087" y="257697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牛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712" y="199568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ni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ú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10915" y="3051602"/>
            <a:ext cx="3024188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牛，象形字。甲骨文字形，描绘的是正面观察的牛头形象，突出了牛角向上弯的特点。</a:t>
            </a:r>
          </a:p>
        </p:txBody>
      </p:sp>
      <p:pic>
        <p:nvPicPr>
          <p:cNvPr id="4104" name="图片 13" descr="H:\《汉字文化》文本教材\20200210汉字演变形体\牛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7" y="1383506"/>
            <a:ext cx="1284287" cy="1355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5" name="组合 7"/>
          <p:cNvGrpSpPr>
            <a:grpSpLocks/>
          </p:cNvGrpSpPr>
          <p:nvPr/>
        </p:nvGrpSpPr>
        <p:grpSpPr bwMode="auto">
          <a:xfrm>
            <a:off x="5244539" y="1385887"/>
            <a:ext cx="1006475" cy="1190974"/>
            <a:chOff x="4644232" y="1340245"/>
            <a:chExt cx="1006475" cy="1587539"/>
          </a:xfrm>
        </p:grpSpPr>
        <p:sp>
          <p:nvSpPr>
            <p:cNvPr id="4118" name="Text Box 15"/>
            <p:cNvSpPr txBox="1">
              <a:spLocks noChangeArrowheads="1"/>
            </p:cNvSpPr>
            <p:nvPr/>
          </p:nvSpPr>
          <p:spPr bwMode="auto">
            <a:xfrm>
              <a:off x="4644232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9" name="图片 10267" descr="说明: C:\Users\lenovo\Desktop\20200210汉字演变形体\牛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364" y="1340245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8"/>
          <p:cNvGrpSpPr>
            <a:grpSpLocks/>
          </p:cNvGrpSpPr>
          <p:nvPr/>
        </p:nvGrpSpPr>
        <p:grpSpPr bwMode="auto">
          <a:xfrm>
            <a:off x="6204414" y="1385887"/>
            <a:ext cx="1006475" cy="1190974"/>
            <a:chOff x="5724526" y="1340245"/>
            <a:chExt cx="1006475" cy="1587539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5724526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7" name="图片 17432" descr="说明: C:\Users\lenovo\Desktop\20200210汉字演变形体\牛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500" y="1340245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9"/>
          <p:cNvGrpSpPr>
            <a:grpSpLocks/>
          </p:cNvGrpSpPr>
          <p:nvPr/>
        </p:nvGrpSpPr>
        <p:grpSpPr bwMode="auto">
          <a:xfrm>
            <a:off x="7164288" y="1520429"/>
            <a:ext cx="1231900" cy="1056304"/>
            <a:chOff x="6404930" y="1520245"/>
            <a:chExt cx="1231580" cy="1407309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6517483" y="2476500"/>
              <a:ext cx="1006475" cy="451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5" name="图片 62" descr="说明: G:\00各种申报材料\2020\20200611《汉字奥秘》\02插图资料\隶书楷书1\新建文件夹\牛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930" y="1520245"/>
              <a:ext cx="123158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6"/>
          <p:cNvGrpSpPr>
            <a:grpSpLocks/>
          </p:cNvGrpSpPr>
          <p:nvPr/>
        </p:nvGrpSpPr>
        <p:grpSpPr bwMode="auto">
          <a:xfrm>
            <a:off x="4284664" y="1385887"/>
            <a:ext cx="1006475" cy="1190974"/>
            <a:chOff x="3563938" y="1340245"/>
            <a:chExt cx="1006475" cy="1587539"/>
          </a:xfrm>
        </p:grpSpPr>
        <p:sp>
          <p:nvSpPr>
            <p:cNvPr id="4112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3" name="图片 23" descr="C:\Users\lenovo\Desktop\20200210汉字演变形体\牛_甲骨文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748" y="1340245"/>
              <a:ext cx="646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7" descr="image00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75" y="3002618"/>
            <a:ext cx="1944513" cy="1369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ow00004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53779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50207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牛角向上的“牛”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F94BBAD2-A7DD-48B6-92C6-1EBE2A49CEA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36436131-810F-4440-B9B9-FDE464D3C89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3FEACE78-B755-4AB2-8220-82B65DAF876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DF6655C-3476-4CDF-BB47-494D5D327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FF5FCEA9-0E5A-438C-8646-888FA1F9700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170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1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2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“牛”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有关的形声字</a:t>
            </a:r>
          </a:p>
        </p:txBody>
      </p:sp>
      <p:sp>
        <p:nvSpPr>
          <p:cNvPr id="25" name="文本框 30">
            <a:extLst>
              <a:ext uri="{FF2B5EF4-FFF2-40B4-BE49-F238E27FC236}">
                <a16:creationId xmlns:a16="http://schemas.microsoft.com/office/drawing/2014/main" id="{7665811F-BC53-4453-AC15-189B58341A7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72D732C-49F1-40D7-B7E6-9D00075F6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BCE92D7A-E316-4B14-B077-6072FD0E8BD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FD1263B4-D273-4B89-840C-808418DB2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0433" y="2902746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牲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B7637E0A-D51F-4ECF-9AB2-4532C7702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8121" y="2258221"/>
            <a:ext cx="18573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shēng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Text Box 16">
            <a:extLst>
              <a:ext uri="{FF2B5EF4-FFF2-40B4-BE49-F238E27FC236}">
                <a16:creationId xmlns:a16="http://schemas.microsoft.com/office/drawing/2014/main" id="{4D0DC6B9-38B8-4F52-B812-571E27817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720" y="3219822"/>
            <a:ext cx="4537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牲，形声字。从牛，从生。本义指古代供祭祀用的全牛。也指供宴飨祭祀用的牛、羊、猪。</a:t>
            </a:r>
          </a:p>
        </p:txBody>
      </p:sp>
      <p:grpSp>
        <p:nvGrpSpPr>
          <p:cNvPr id="13" name="组合 11">
            <a:extLst>
              <a:ext uri="{FF2B5EF4-FFF2-40B4-BE49-F238E27FC236}">
                <a16:creationId xmlns:a16="http://schemas.microsoft.com/office/drawing/2014/main" id="{55424800-84A3-4F68-854D-7B0CAB4EA933}"/>
              </a:ext>
            </a:extLst>
          </p:cNvPr>
          <p:cNvGrpSpPr>
            <a:grpSpLocks/>
          </p:cNvGrpSpPr>
          <p:nvPr/>
        </p:nvGrpSpPr>
        <p:grpSpPr bwMode="auto">
          <a:xfrm>
            <a:off x="6040437" y="1438027"/>
            <a:ext cx="1008063" cy="1516063"/>
            <a:chOff x="6524104" y="1412896"/>
            <a:chExt cx="1008063" cy="1516042"/>
          </a:xfrm>
        </p:grpSpPr>
        <p:sp>
          <p:nvSpPr>
            <p:cNvPr id="14" name="Text Box 7">
              <a:extLst>
                <a:ext uri="{FF2B5EF4-FFF2-40B4-BE49-F238E27FC236}">
                  <a16:creationId xmlns:a16="http://schemas.microsoft.com/office/drawing/2014/main" id="{86B8F2E0-2F77-4F1B-8CA0-711C6033EB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24104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5" name="Picture 13" descr="F:\10校本课程_汉字奥秘\20120317汉字奥秘_特色课程\汉字奥秘\04二下\05第五讲：牛部汉字：牛告牺牲牢牧牵牟\图片资料\牲_篆书.gif">
              <a:extLst>
                <a:ext uri="{FF2B5EF4-FFF2-40B4-BE49-F238E27FC236}">
                  <a16:creationId xmlns:a16="http://schemas.microsoft.com/office/drawing/2014/main" id="{63515C6F-49A4-4DE7-AC0D-301514EB1F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97502" y="1412896"/>
              <a:ext cx="86126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0">
            <a:extLst>
              <a:ext uri="{FF2B5EF4-FFF2-40B4-BE49-F238E27FC236}">
                <a16:creationId xmlns:a16="http://schemas.microsoft.com/office/drawing/2014/main" id="{F44618D1-7F8A-490A-900B-D00C849901DA}"/>
              </a:ext>
            </a:extLst>
          </p:cNvPr>
          <p:cNvGrpSpPr>
            <a:grpSpLocks/>
          </p:cNvGrpSpPr>
          <p:nvPr/>
        </p:nvGrpSpPr>
        <p:grpSpPr bwMode="auto">
          <a:xfrm>
            <a:off x="4881066" y="1386683"/>
            <a:ext cx="1008062" cy="1516063"/>
            <a:chOff x="4932978" y="1412896"/>
            <a:chExt cx="1008063" cy="1516042"/>
          </a:xfrm>
        </p:grpSpPr>
        <p:pic>
          <p:nvPicPr>
            <p:cNvPr id="17" name="Picture 12" descr="F:\10校本课程_汉字奥秘\20120317汉字奥秘_特色课程\汉字奥秘\04二下\05第五讲：牛部汉字：牛告牺牲牢牧牵牟\图片资料\牲_金文.gif">
              <a:extLst>
                <a:ext uri="{FF2B5EF4-FFF2-40B4-BE49-F238E27FC236}">
                  <a16:creationId xmlns:a16="http://schemas.microsoft.com/office/drawing/2014/main" id="{2C7C9E64-5658-41BF-9489-691F885985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2303" y="1412896"/>
              <a:ext cx="88941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1CE99438-367F-4E1E-BCED-8D9C268586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32978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</p:grpSp>
      <p:pic>
        <p:nvPicPr>
          <p:cNvPr id="19" name="Picture 8" descr="F:\10校本课程_汉字奥秘\20120317汉字奥秘_特色课程\汉字奥秘\04二下\05第五讲：牛部汉字：牛告牺牲牢牧牵牟\图片资料\牺牲品4.jpg">
            <a:extLst>
              <a:ext uri="{FF2B5EF4-FFF2-40B4-BE49-F238E27FC236}">
                <a16:creationId xmlns:a16="http://schemas.microsoft.com/office/drawing/2014/main" id="{5166390A-DC21-4D9C-82F3-2D288D019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3543" y="1430745"/>
            <a:ext cx="2562242" cy="1679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 Box 17">
            <a:extLst>
              <a:ext uri="{FF2B5EF4-FFF2-40B4-BE49-F238E27FC236}">
                <a16:creationId xmlns:a16="http://schemas.microsoft.com/office/drawing/2014/main" id="{006657CD-3D79-4E98-951A-F3B0162CF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720" y="4011910"/>
            <a:ext cx="4608512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牺牲，名词，古代供祭祀用的牲畜，指猪、牛、羊等。现在指为坚持信仰而死。</a:t>
            </a:r>
          </a:p>
        </p:txBody>
      </p:sp>
    </p:spTree>
    <p:extLst>
      <p:ext uri="{BB962C8B-B14F-4D97-AF65-F5344CB8AC3E}">
        <p14:creationId xmlns:p14="http://schemas.microsoft.com/office/powerpoint/2010/main" val="3011302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  <p:bldP spid="11" grpId="0" autoUpdateAnimBg="0"/>
      <p:bldP spid="12" grpId="0" autoUpdateAnimBg="0"/>
      <p:bldP spid="22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7120</TotalTime>
  <Words>137</Words>
  <Application>Microsoft Office PowerPoint</Application>
  <PresentationFormat>全屏显示(16:9)</PresentationFormat>
  <Paragraphs>21</Paragraphs>
  <Slides>2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1404</cp:revision>
  <dcterms:created xsi:type="dcterms:W3CDTF">2011-03-21T09:38:00Z</dcterms:created>
  <dcterms:modified xsi:type="dcterms:W3CDTF">2026-07-11T11:33:55Z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