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14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0" y="783581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cxnSp>
        <p:nvCxnSpPr>
          <p:cNvPr id="21" name="直接连接符 20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30">
            <a:extLst>
              <a:ext uri="{FF2B5EF4-FFF2-40B4-BE49-F238E27FC236}">
                <a16:creationId xmlns:a16="http://schemas.microsoft.com/office/drawing/2014/main" id="{567730B2-93D0-493E-AC72-BDA617E6E4B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A5704E32-C2DE-4ED0-9CDE-D0A1E56CE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>
            <a:extLst>
              <a:ext uri="{FF2B5EF4-FFF2-40B4-BE49-F238E27FC236}">
                <a16:creationId xmlns:a16="http://schemas.microsoft.com/office/drawing/2014/main" id="{549F07D6-5238-4853-A163-ABFD7D38B0C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24" name="Text Box 13">
            <a:extLst>
              <a:ext uri="{FF2B5EF4-FFF2-40B4-BE49-F238E27FC236}">
                <a16:creationId xmlns:a16="http://schemas.microsoft.com/office/drawing/2014/main" id="{ED5D60C0-2AA7-415C-9013-20DCF69AF8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8418" y="2270349"/>
            <a:ext cx="2303462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奠</a:t>
            </a:r>
          </a:p>
        </p:txBody>
      </p:sp>
      <p:sp>
        <p:nvSpPr>
          <p:cNvPr id="25" name="Text Box 33">
            <a:extLst>
              <a:ext uri="{FF2B5EF4-FFF2-40B4-BE49-F238E27FC236}">
                <a16:creationId xmlns:a16="http://schemas.microsoft.com/office/drawing/2014/main" id="{C4C3D71B-FEB5-431D-BAC0-3FBE6823DC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3768" y="2715766"/>
            <a:ext cx="3629025" cy="199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奠，象形字。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甲骨文像祭台上置放酒樽形，表示置酒进行祭祀。金文稍繁。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小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篆上边加“八”，象征樽里的酒满溢欲出之状，下边变成了祭案丌。隶变后楷书写作奠。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本义指设酒食以祭。向死者供献祭品致敬。后指稳固地安置，如奠基等。</a:t>
            </a:r>
          </a:p>
        </p:txBody>
      </p:sp>
      <p:grpSp>
        <p:nvGrpSpPr>
          <p:cNvPr id="29" name="组合 5">
            <a:extLst>
              <a:ext uri="{FF2B5EF4-FFF2-40B4-BE49-F238E27FC236}">
                <a16:creationId xmlns:a16="http://schemas.microsoft.com/office/drawing/2014/main" id="{6B43F53D-0CEB-4BD1-A2BF-261659722080}"/>
              </a:ext>
            </a:extLst>
          </p:cNvPr>
          <p:cNvGrpSpPr>
            <a:grpSpLocks/>
          </p:cNvGrpSpPr>
          <p:nvPr/>
        </p:nvGrpSpPr>
        <p:grpSpPr bwMode="auto">
          <a:xfrm>
            <a:off x="7639970" y="1067271"/>
            <a:ext cx="1008063" cy="1347788"/>
            <a:chOff x="5003800" y="1484784"/>
            <a:chExt cx="1008063" cy="1009679"/>
          </a:xfrm>
        </p:grpSpPr>
        <p:sp>
          <p:nvSpPr>
            <p:cNvPr id="30" name="Text Box 5">
              <a:extLst>
                <a:ext uri="{FF2B5EF4-FFF2-40B4-BE49-F238E27FC236}">
                  <a16:creationId xmlns:a16="http://schemas.microsoft.com/office/drawing/2014/main" id="{ABE4AB7F-DAF6-4F2C-9E51-A6DD1F11AD9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03800" y="2240628"/>
              <a:ext cx="1008063" cy="2538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31" name="Picture 12" descr="C:\Users\lenovo\Desktop\奠_篆书.bmp">
              <a:extLst>
                <a:ext uri="{FF2B5EF4-FFF2-40B4-BE49-F238E27FC236}">
                  <a16:creationId xmlns:a16="http://schemas.microsoft.com/office/drawing/2014/main" id="{63CB9C14-02BE-47FF-B7F6-0257AA1C83F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2755" y="1484784"/>
              <a:ext cx="590153" cy="809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" name="组合 3">
            <a:extLst>
              <a:ext uri="{FF2B5EF4-FFF2-40B4-BE49-F238E27FC236}">
                <a16:creationId xmlns:a16="http://schemas.microsoft.com/office/drawing/2014/main" id="{3C208587-C651-4A95-876F-86C9CDE35CD7}"/>
              </a:ext>
            </a:extLst>
          </p:cNvPr>
          <p:cNvGrpSpPr>
            <a:grpSpLocks/>
          </p:cNvGrpSpPr>
          <p:nvPr/>
        </p:nvGrpSpPr>
        <p:grpSpPr bwMode="auto">
          <a:xfrm>
            <a:off x="5334920" y="1067271"/>
            <a:ext cx="1008063" cy="1347788"/>
            <a:chOff x="2916238" y="1484784"/>
            <a:chExt cx="1008062" cy="1009679"/>
          </a:xfrm>
        </p:grpSpPr>
        <p:sp>
          <p:nvSpPr>
            <p:cNvPr id="33" name="Text Box 47">
              <a:extLst>
                <a:ext uri="{FF2B5EF4-FFF2-40B4-BE49-F238E27FC236}">
                  <a16:creationId xmlns:a16="http://schemas.microsoft.com/office/drawing/2014/main" id="{D00C61DE-003A-46A5-A0E9-CEE86E319F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16238" y="2240628"/>
              <a:ext cx="1008062" cy="2538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甲骨文</a:t>
              </a:r>
            </a:p>
          </p:txBody>
        </p:sp>
        <p:pic>
          <p:nvPicPr>
            <p:cNvPr id="34" name="Picture 13" descr="C:\Users\lenovo\Desktop\奠_甲骨文.jpg">
              <a:extLst>
                <a:ext uri="{FF2B5EF4-FFF2-40B4-BE49-F238E27FC236}">
                  <a16:creationId xmlns:a16="http://schemas.microsoft.com/office/drawing/2014/main" id="{AA02A4E9-144A-499B-A4FF-24E6CE5DDF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0091" y="1484784"/>
              <a:ext cx="480357" cy="809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5" name="组合 4">
            <a:extLst>
              <a:ext uri="{FF2B5EF4-FFF2-40B4-BE49-F238E27FC236}">
                <a16:creationId xmlns:a16="http://schemas.microsoft.com/office/drawing/2014/main" id="{3A1499EB-64FC-4C80-9154-2BED9170BA32}"/>
              </a:ext>
            </a:extLst>
          </p:cNvPr>
          <p:cNvGrpSpPr>
            <a:grpSpLocks/>
          </p:cNvGrpSpPr>
          <p:nvPr/>
        </p:nvGrpSpPr>
        <p:grpSpPr bwMode="auto">
          <a:xfrm>
            <a:off x="6487445" y="1067271"/>
            <a:ext cx="1008063" cy="1347788"/>
            <a:chOff x="3924300" y="1484784"/>
            <a:chExt cx="1008063" cy="1009679"/>
          </a:xfrm>
        </p:grpSpPr>
        <p:sp>
          <p:nvSpPr>
            <p:cNvPr id="36" name="Text Box 48">
              <a:extLst>
                <a:ext uri="{FF2B5EF4-FFF2-40B4-BE49-F238E27FC236}">
                  <a16:creationId xmlns:a16="http://schemas.microsoft.com/office/drawing/2014/main" id="{79F31560-EFF2-47C2-A1C1-19C51E9C32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24300" y="2240628"/>
              <a:ext cx="1008063" cy="2538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金文</a:t>
              </a:r>
            </a:p>
          </p:txBody>
        </p:sp>
        <p:pic>
          <p:nvPicPr>
            <p:cNvPr id="37" name="Picture 14" descr="C:\Users\lenovo\Desktop\奠_金文.bmp">
              <a:extLst>
                <a:ext uri="{FF2B5EF4-FFF2-40B4-BE49-F238E27FC236}">
                  <a16:creationId xmlns:a16="http://schemas.microsoft.com/office/drawing/2014/main" id="{5E63F237-554A-415B-897E-40477377CC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98944" y="1484784"/>
              <a:ext cx="658775" cy="809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8" name="Picture 16" descr="http://hzdam.qmxgk.com/05bkzl/hzyy/10wunianji_x/wxkw16/wxkw16_dian.files/image002.jpg">
            <a:extLst>
              <a:ext uri="{FF2B5EF4-FFF2-40B4-BE49-F238E27FC236}">
                <a16:creationId xmlns:a16="http://schemas.microsoft.com/office/drawing/2014/main" id="{2E9A3D40-4A27-40A7-BCA8-A77DFC2848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8795" y="687834"/>
            <a:ext cx="1944688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17" descr="C:\Users\lenovo\Desktop\祭奠.jpg">
            <a:extLst>
              <a:ext uri="{FF2B5EF4-FFF2-40B4-BE49-F238E27FC236}">
                <a16:creationId xmlns:a16="http://schemas.microsoft.com/office/drawing/2014/main" id="{9C12E7F1-D709-4CC1-AC38-0A42858FB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662" y="2855977"/>
            <a:ext cx="1406525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ext Box 14">
            <a:extLst>
              <a:ext uri="{FF2B5EF4-FFF2-40B4-BE49-F238E27FC236}">
                <a16:creationId xmlns:a16="http://schemas.microsoft.com/office/drawing/2014/main" id="{A33541EE-5748-44D6-A7D1-830248AF76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968" y="1592487"/>
            <a:ext cx="1630362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anose="02010600030101010101" pitchFamily="2" charset="-122"/>
              </a:rPr>
              <a:t>diàn</a:t>
            </a:r>
            <a:endParaRPr lang="en-US" altLang="zh-CN" sz="4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6000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utoUpdateAnimBg="0"/>
      <p:bldP spid="25" grpId="0"/>
      <p:bldP spid="40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6286</TotalTime>
  <Words>99</Words>
  <Application>Microsoft Office PowerPoint</Application>
  <PresentationFormat>全屏显示(16:9)</PresentationFormat>
  <Paragraphs>9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1288</cp:revision>
  <dcterms:created xsi:type="dcterms:W3CDTF">2011-03-21T09:38:00Z</dcterms:created>
  <dcterms:modified xsi:type="dcterms:W3CDTF">2026-07-11T11:38:32Z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