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15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01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044079" y="2164556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告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601291" y="1653778"/>
            <a:ext cx="1549400" cy="76944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>
                <a:solidFill>
                  <a:srgbClr val="FF0000"/>
                </a:solidFill>
                <a:latin typeface="宋体" panose="02010600030101010101" pitchFamily="2" charset="-122"/>
              </a:rPr>
              <a:t>g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</a:rPr>
              <a:t>à</a:t>
            </a:r>
            <a:r>
              <a:rPr lang="en-US" altLang="zh-CN" sz="4400" dirty="0">
                <a:solidFill>
                  <a:srgbClr val="FF0000"/>
                </a:solidFill>
                <a:latin typeface="宋体" panose="02010600030101010101" pitchFamily="2" charset="-122"/>
              </a:rPr>
              <a:t>o</a:t>
            </a: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049637" y="2809019"/>
            <a:ext cx="280310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告，会意字。甲骨文</a:t>
            </a:r>
            <a:r>
              <a:rPr lang="zh-CN" altLang="en-US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字形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由“牛、口”组成，用牛祭祀，祷告神灵求福。表示“祷告”的意思。</a:t>
            </a:r>
          </a:p>
        </p:txBody>
      </p:sp>
      <p:pic>
        <p:nvPicPr>
          <p:cNvPr id="7176" name="图片 13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745" y="2718148"/>
            <a:ext cx="2175639" cy="16538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7" name="组合 7"/>
          <p:cNvGrpSpPr>
            <a:grpSpLocks/>
          </p:cNvGrpSpPr>
          <p:nvPr/>
        </p:nvGrpSpPr>
        <p:grpSpPr bwMode="auto">
          <a:xfrm>
            <a:off x="4139473" y="1131590"/>
            <a:ext cx="1009650" cy="1189965"/>
            <a:chOff x="4716463" y="1340768"/>
            <a:chExt cx="1006475" cy="1587343"/>
          </a:xfrm>
        </p:grpSpPr>
        <p:sp>
          <p:nvSpPr>
            <p:cNvPr id="7188" name="Text Box 15"/>
            <p:cNvSpPr txBox="1">
              <a:spLocks noChangeArrowheads="1"/>
            </p:cNvSpPr>
            <p:nvPr/>
          </p:nvSpPr>
          <p:spPr bwMode="auto">
            <a:xfrm>
              <a:off x="4716463" y="2476500"/>
              <a:ext cx="1006475" cy="451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7189" name="图片 14353" descr="说明: C:\Users\lenovo\Desktop\20200210汉字演变形体\告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1279" y="1340768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8" name="组合 8"/>
          <p:cNvGrpSpPr>
            <a:grpSpLocks/>
          </p:cNvGrpSpPr>
          <p:nvPr/>
        </p:nvGrpSpPr>
        <p:grpSpPr bwMode="auto">
          <a:xfrm>
            <a:off x="5219833" y="1131590"/>
            <a:ext cx="1009650" cy="1189965"/>
            <a:chOff x="5708878" y="1340768"/>
            <a:chExt cx="1006475" cy="1587343"/>
          </a:xfrm>
        </p:grpSpPr>
        <p:sp>
          <p:nvSpPr>
            <p:cNvPr id="7186" name="Text Box 16"/>
            <p:cNvSpPr txBox="1">
              <a:spLocks noChangeArrowheads="1"/>
            </p:cNvSpPr>
            <p:nvPr/>
          </p:nvSpPr>
          <p:spPr bwMode="auto">
            <a:xfrm>
              <a:off x="5708878" y="2476500"/>
              <a:ext cx="1006475" cy="451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7187" name="图片 14354" descr="说明: C:\Users\lenovo\Desktop\20200210汉字演变形体\告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5273" y="134076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9" name="组合 9"/>
          <p:cNvGrpSpPr>
            <a:grpSpLocks/>
          </p:cNvGrpSpPr>
          <p:nvPr/>
        </p:nvGrpSpPr>
        <p:grpSpPr bwMode="auto">
          <a:xfrm>
            <a:off x="6300192" y="1238747"/>
            <a:ext cx="1657350" cy="1082608"/>
            <a:chOff x="6168959" y="1484768"/>
            <a:chExt cx="1653600" cy="1442983"/>
          </a:xfrm>
        </p:grpSpPr>
        <p:sp>
          <p:nvSpPr>
            <p:cNvPr id="7184" name="Text Box 16"/>
            <p:cNvSpPr txBox="1">
              <a:spLocks noChangeArrowheads="1"/>
            </p:cNvSpPr>
            <p:nvPr/>
          </p:nvSpPr>
          <p:spPr bwMode="auto">
            <a:xfrm>
              <a:off x="6492522" y="2476500"/>
              <a:ext cx="1006475" cy="451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7185" name="图片 39947" descr="说明: G:\00各种申报材料\2020\20200611《汉字奥秘》\02插图资料\隶书楷书2-1\告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8959" y="1484768"/>
              <a:ext cx="16536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80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7181" name="组合 6"/>
          <p:cNvGrpSpPr>
            <a:grpSpLocks/>
          </p:cNvGrpSpPr>
          <p:nvPr/>
        </p:nvGrpSpPr>
        <p:grpSpPr bwMode="auto">
          <a:xfrm>
            <a:off x="3059113" y="1131590"/>
            <a:ext cx="1009650" cy="1189965"/>
            <a:chOff x="3563938" y="1340768"/>
            <a:chExt cx="1006475" cy="1587343"/>
          </a:xfrm>
        </p:grpSpPr>
        <p:sp>
          <p:nvSpPr>
            <p:cNvPr id="7182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7183" name="图片 23" descr="C:\Users\lenovo\Desktop\20200210汉字演变形体\告_甲骨文.jp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4737" y="1340768"/>
              <a:ext cx="60487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2E9E9731-32B2-42D5-967B-B3EAA4593F8A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6BBD3134-B4CC-46E7-8919-1131C1C75633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>
            <a:extLst>
              <a:ext uri="{FF2B5EF4-FFF2-40B4-BE49-F238E27FC236}">
                <a16:creationId xmlns:a16="http://schemas.microsoft.com/office/drawing/2014/main" id="{7E807D39-AAC4-4492-A4F8-2E02D3FE5F8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450167B-692A-4BB9-8339-F0DE69C44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F0620E93-BE0B-444F-A2D1-A264771CD9D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5495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" grpId="0"/>
      <p:bldP spid="5141" grpId="0"/>
      <p:bldP spid="514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6295</TotalTime>
  <Words>49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1292</cp:revision>
  <dcterms:created xsi:type="dcterms:W3CDTF">2011-03-21T09:38:00Z</dcterms:created>
  <dcterms:modified xsi:type="dcterms:W3CDTF">2026-07-08T11:49:52Z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