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58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973938" y="2648982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祝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1731176" y="2024013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zhù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3203848" y="2643758"/>
            <a:ext cx="3485115" cy="1670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祝，会意字。</a:t>
            </a:r>
            <a:r>
              <a:rPr lang="zh-CN" altLang="zh-CN" sz="1400" b="0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甲骨文由“示、口、儿（人）”三个部件组成。一个人跪在祭台前拜神，张口向天祭奠祷告求福。表示祈祷、求神降福的意思；后来表示“祝贺、庆祝”等意思</a:t>
            </a:r>
            <a:r>
              <a:rPr lang="zh-CN" altLang="zh-CN" sz="1400" b="0" dirty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  <p:pic>
        <p:nvPicPr>
          <p:cNvPr id="18" name="Picture 14" descr="F:\10校本课程_汉字奥秘\20120317汉字奥秘_特色课程\汉字奥秘\蕴含知识很丰富\先人与神灵对话的仪式\资料\祝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93549" y="2983094"/>
            <a:ext cx="1961824" cy="1460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22" name="组合 11"/>
          <p:cNvGrpSpPr>
            <a:grpSpLocks/>
          </p:cNvGrpSpPr>
          <p:nvPr/>
        </p:nvGrpSpPr>
        <p:grpSpPr bwMode="auto">
          <a:xfrm>
            <a:off x="5303722" y="939189"/>
            <a:ext cx="1006475" cy="1471613"/>
            <a:chOff x="4429223" y="1340768"/>
            <a:chExt cx="1006475" cy="1472282"/>
          </a:xfrm>
        </p:grpSpPr>
        <p:pic>
          <p:nvPicPr>
            <p:cNvPr id="23" name="图片 13322" descr="祝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618" y="134076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 Box 15"/>
            <p:cNvSpPr txBox="1">
              <a:spLocks noChangeArrowheads="1"/>
            </p:cNvSpPr>
            <p:nvPr/>
          </p:nvSpPr>
          <p:spPr bwMode="auto">
            <a:xfrm>
              <a:off x="442922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25" name="组合 12"/>
          <p:cNvGrpSpPr>
            <a:grpSpLocks/>
          </p:cNvGrpSpPr>
          <p:nvPr/>
        </p:nvGrpSpPr>
        <p:grpSpPr bwMode="auto">
          <a:xfrm>
            <a:off x="6222712" y="939189"/>
            <a:ext cx="1006475" cy="1471613"/>
            <a:chOff x="5394589" y="1340768"/>
            <a:chExt cx="1006475" cy="1472282"/>
          </a:xfrm>
        </p:grpSpPr>
        <p:pic>
          <p:nvPicPr>
            <p:cNvPr id="26" name="图片 17434" descr="祝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721" y="1340768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 Box 16"/>
            <p:cNvSpPr txBox="1">
              <a:spLocks noChangeArrowheads="1"/>
            </p:cNvSpPr>
            <p:nvPr/>
          </p:nvSpPr>
          <p:spPr bwMode="auto">
            <a:xfrm>
              <a:off x="539458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28" name="组合 13"/>
          <p:cNvGrpSpPr>
            <a:grpSpLocks/>
          </p:cNvGrpSpPr>
          <p:nvPr/>
        </p:nvGrpSpPr>
        <p:grpSpPr bwMode="auto">
          <a:xfrm>
            <a:off x="7253486" y="1083652"/>
            <a:ext cx="1350962" cy="1327150"/>
            <a:chOff x="6073089" y="1484768"/>
            <a:chExt cx="1351057" cy="1328282"/>
          </a:xfrm>
        </p:grpSpPr>
        <p:pic>
          <p:nvPicPr>
            <p:cNvPr id="29" name="图片 11271" descr="祝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3089" y="1484768"/>
              <a:ext cx="1351057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 Box 16"/>
            <p:cNvSpPr txBox="1">
              <a:spLocks noChangeArrowheads="1"/>
            </p:cNvSpPr>
            <p:nvPr/>
          </p:nvSpPr>
          <p:spPr bwMode="auto">
            <a:xfrm>
              <a:off x="624538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隶书</a:t>
              </a:r>
            </a:p>
          </p:txBody>
        </p:sp>
      </p:grpSp>
      <p:pic>
        <p:nvPicPr>
          <p:cNvPr id="44" name="Picture 29" descr="G:\00各种申报材料\2020\《汉字奥秘》校本教材\02汉字奥秘插图_资料\03汉字有关图片（夏璠梓初稿）\0095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627534"/>
            <a:ext cx="1574800" cy="174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0" name="直接连接符 29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4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A51AD5CC-A3B6-4A96-B7E1-AD23EB8DA752}"/>
              </a:ext>
            </a:extLst>
          </p:cNvPr>
          <p:cNvGrpSpPr/>
          <p:nvPr/>
        </p:nvGrpSpPr>
        <p:grpSpPr>
          <a:xfrm>
            <a:off x="4384732" y="920208"/>
            <a:ext cx="1006475" cy="1490594"/>
            <a:chOff x="4384732" y="920208"/>
            <a:chExt cx="1006475" cy="1490594"/>
          </a:xfrm>
        </p:grpSpPr>
        <p:sp>
          <p:nvSpPr>
            <p:cNvPr id="21" name="Text Box 14"/>
            <p:cNvSpPr txBox="1">
              <a:spLocks noChangeArrowheads="1"/>
            </p:cNvSpPr>
            <p:nvPr/>
          </p:nvSpPr>
          <p:spPr bwMode="auto">
            <a:xfrm>
              <a:off x="4384732" y="2074405"/>
              <a:ext cx="1006475" cy="336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5" name="图片 4" descr="卡通人物&#10;&#10;AI 生成的内容可能不正确。">
              <a:extLst>
                <a:ext uri="{FF2B5EF4-FFF2-40B4-BE49-F238E27FC236}">
                  <a16:creationId xmlns:a16="http://schemas.microsoft.com/office/drawing/2014/main" id="{C288E84A-BE6C-4134-8B20-2AE2DE3DC06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8839" y="920208"/>
              <a:ext cx="798260" cy="108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463628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utoUpdateAnimBg="0"/>
      <p:bldP spid="16" grpId="0" autoUpdateAnimBg="0"/>
      <p:bldP spid="17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6268</TotalTime>
  <Words>74</Words>
  <Application>Microsoft Office PowerPoint</Application>
  <PresentationFormat>全屏显示(16:9)</PresentationFormat>
  <Paragraphs>11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1279</cp:revision>
  <dcterms:created xsi:type="dcterms:W3CDTF">2011-03-21T09:38:00Z</dcterms:created>
  <dcterms:modified xsi:type="dcterms:W3CDTF">2026-07-08T08:28:42Z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