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4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D3BC7959-79C4-459B-A974-ACBD0847A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552" y="2577629"/>
            <a:ext cx="2736850" cy="19383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宗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80ED0BF2-4950-4F86-88F6-43B142C37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352" y="1945828"/>
            <a:ext cx="1619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zōng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10" name="Picture 4" descr="宗_图片">
            <a:extLst>
              <a:ext uri="{FF2B5EF4-FFF2-40B4-BE49-F238E27FC236}">
                <a16:creationId xmlns:a16="http://schemas.microsoft.com/office/drawing/2014/main" id="{F93F33C6-6955-446C-A711-899B55160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234" y="906229"/>
            <a:ext cx="2035795" cy="1756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17">
            <a:extLst>
              <a:ext uri="{FF2B5EF4-FFF2-40B4-BE49-F238E27FC236}">
                <a16:creationId xmlns:a16="http://schemas.microsoft.com/office/drawing/2014/main" id="{F03723AF-E449-4E8B-85B0-E3A34EDB0C7F}"/>
              </a:ext>
            </a:extLst>
          </p:cNvPr>
          <p:cNvGrpSpPr>
            <a:grpSpLocks/>
          </p:cNvGrpSpPr>
          <p:nvPr/>
        </p:nvGrpSpPr>
        <p:grpSpPr bwMode="auto">
          <a:xfrm>
            <a:off x="5292477" y="1203598"/>
            <a:ext cx="1008062" cy="1533525"/>
            <a:chOff x="3635896" y="1916952"/>
            <a:chExt cx="1008062" cy="1534273"/>
          </a:xfrm>
        </p:grpSpPr>
        <p:sp>
          <p:nvSpPr>
            <p:cNvPr id="12" name="Text Box 5">
              <a:extLst>
                <a:ext uri="{FF2B5EF4-FFF2-40B4-BE49-F238E27FC236}">
                  <a16:creationId xmlns:a16="http://schemas.microsoft.com/office/drawing/2014/main" id="{66F530AB-722B-4C67-823F-974CC112E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896" y="311467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3" name="Picture 3" descr="宗_甲骨文">
              <a:extLst>
                <a:ext uri="{FF2B5EF4-FFF2-40B4-BE49-F238E27FC236}">
                  <a16:creationId xmlns:a16="http://schemas.microsoft.com/office/drawing/2014/main" id="{AB5079A4-0A91-4B3B-9158-31D840F280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8348" y="1916952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8">
            <a:extLst>
              <a:ext uri="{FF2B5EF4-FFF2-40B4-BE49-F238E27FC236}">
                <a16:creationId xmlns:a16="http://schemas.microsoft.com/office/drawing/2014/main" id="{E1BC60D1-3FDE-4F59-BDA4-0927E6A94028}"/>
              </a:ext>
            </a:extLst>
          </p:cNvPr>
          <p:cNvGrpSpPr>
            <a:grpSpLocks/>
          </p:cNvGrpSpPr>
          <p:nvPr/>
        </p:nvGrpSpPr>
        <p:grpSpPr bwMode="auto">
          <a:xfrm>
            <a:off x="6516439" y="1203598"/>
            <a:ext cx="1008063" cy="1533525"/>
            <a:chOff x="5112159" y="1916952"/>
            <a:chExt cx="1008062" cy="1534273"/>
          </a:xfrm>
        </p:grpSpPr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1E762BF4-9D83-41C2-88EB-578E8763D5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12159" y="311467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6" name="Picture 2" descr="宗_金文">
              <a:extLst>
                <a:ext uri="{FF2B5EF4-FFF2-40B4-BE49-F238E27FC236}">
                  <a16:creationId xmlns:a16="http://schemas.microsoft.com/office/drawing/2014/main" id="{EE5C4B8A-5E4D-4363-8512-3A9E285536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9874" y="1916952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9">
            <a:extLst>
              <a:ext uri="{FF2B5EF4-FFF2-40B4-BE49-F238E27FC236}">
                <a16:creationId xmlns:a16="http://schemas.microsoft.com/office/drawing/2014/main" id="{1FEC985A-4992-420F-A013-A08B5C14B0FB}"/>
              </a:ext>
            </a:extLst>
          </p:cNvPr>
          <p:cNvGrpSpPr>
            <a:grpSpLocks/>
          </p:cNvGrpSpPr>
          <p:nvPr/>
        </p:nvGrpSpPr>
        <p:grpSpPr bwMode="auto">
          <a:xfrm>
            <a:off x="7740402" y="1203598"/>
            <a:ext cx="1008062" cy="1533525"/>
            <a:chOff x="6227958" y="1916952"/>
            <a:chExt cx="1008062" cy="1534273"/>
          </a:xfrm>
        </p:grpSpPr>
        <p:sp>
          <p:nvSpPr>
            <p:cNvPr id="18" name="Text Box 7">
              <a:extLst>
                <a:ext uri="{FF2B5EF4-FFF2-40B4-BE49-F238E27FC236}">
                  <a16:creationId xmlns:a16="http://schemas.microsoft.com/office/drawing/2014/main" id="{2F252BB0-94C4-4EBD-9C65-299F22587F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27958" y="311467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9" name="Picture 1" descr="宗_小篆">
              <a:extLst>
                <a:ext uri="{FF2B5EF4-FFF2-40B4-BE49-F238E27FC236}">
                  <a16:creationId xmlns:a16="http://schemas.microsoft.com/office/drawing/2014/main" id="{C4DAE014-F1A5-4DFC-AF0E-E951A851EA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1989" y="1916952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Text Box 3">
            <a:extLst>
              <a:ext uri="{FF2B5EF4-FFF2-40B4-BE49-F238E27FC236}">
                <a16:creationId xmlns:a16="http://schemas.microsoft.com/office/drawing/2014/main" id="{AC7E34A5-7E06-47A8-8A28-7066DAA06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498" y="2975389"/>
            <a:ext cx="4392935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会意字，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甲骨文从宀（房），从示（祭坛），表示立神主以祭的房子。本义是指供奉祖先、举行祭祀活动的祠堂、宗庙，引申为祖宗、宗主、宗族，又引申为派别之义。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3930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73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1317</cp:revision>
  <dcterms:created xsi:type="dcterms:W3CDTF">2011-03-21T09:38:00Z</dcterms:created>
  <dcterms:modified xsi:type="dcterms:W3CDTF">2026-07-09T00:17:17Z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