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6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image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131590"/>
            <a:ext cx="196215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6444208" y="1235546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祭</a:t>
            </a:r>
          </a:p>
        </p:txBody>
      </p:sp>
      <p:sp>
        <p:nvSpPr>
          <p:cNvPr id="4" name="Text Box 14"/>
          <p:cNvSpPr txBox="1">
            <a:spLocks noChangeArrowheads="1"/>
          </p:cNvSpPr>
          <p:nvPr/>
        </p:nvSpPr>
        <p:spPr bwMode="auto">
          <a:xfrm>
            <a:off x="7126833" y="627534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0" dirty="0" err="1">
                <a:solidFill>
                  <a:srgbClr val="FF0000"/>
                </a:solidFill>
              </a:rPr>
              <a:t>jì</a:t>
            </a:r>
            <a:endParaRPr lang="en-US" altLang="zh-CN" sz="4400" b="0" dirty="0">
              <a:solidFill>
                <a:srgbClr val="FF0000"/>
              </a:solidFill>
            </a:endParaRPr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4156027" y="2842939"/>
            <a:ext cx="43121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祭，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会意字。金文字形，由“月、又、示”三个部件组成。月，指的是肉；又，指的是手；示，指的是祭台。用手拿着肉放在祭台上，拜祭神灵。表示祭祀的意思。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endParaRPr lang="zh-CN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6" name="组合 13"/>
          <p:cNvGrpSpPr>
            <a:grpSpLocks/>
          </p:cNvGrpSpPr>
          <p:nvPr/>
        </p:nvGrpSpPr>
        <p:grpSpPr bwMode="auto">
          <a:xfrm>
            <a:off x="3937000" y="1312565"/>
            <a:ext cx="1006475" cy="1400175"/>
            <a:chOff x="3288675" y="1412896"/>
            <a:chExt cx="1006475" cy="1400154"/>
          </a:xfrm>
        </p:grpSpPr>
        <p:pic>
          <p:nvPicPr>
            <p:cNvPr id="7" name="图片 17437" descr="祭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7702" y="1412896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14"/>
            <p:cNvSpPr txBox="1">
              <a:spLocks noChangeArrowheads="1"/>
            </p:cNvSpPr>
            <p:nvPr/>
          </p:nvSpPr>
          <p:spPr bwMode="auto">
            <a:xfrm>
              <a:off x="328867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9" name="组合 12"/>
          <p:cNvGrpSpPr>
            <a:grpSpLocks/>
          </p:cNvGrpSpPr>
          <p:nvPr/>
        </p:nvGrpSpPr>
        <p:grpSpPr bwMode="auto">
          <a:xfrm>
            <a:off x="4968875" y="1312565"/>
            <a:ext cx="1022350" cy="1400175"/>
            <a:chOff x="4278279" y="1412896"/>
            <a:chExt cx="1023158" cy="1400154"/>
          </a:xfrm>
        </p:grpSpPr>
        <p:pic>
          <p:nvPicPr>
            <p:cNvPr id="10" name="图片 17438" descr="祭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279" y="1412896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42866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6016625" y="1312565"/>
            <a:ext cx="1006475" cy="1400175"/>
            <a:chOff x="5506028" y="1412896"/>
            <a:chExt cx="1006475" cy="1400154"/>
          </a:xfrm>
        </p:grpSpPr>
        <p:pic>
          <p:nvPicPr>
            <p:cNvPr id="13" name="图片 17439" descr="祭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9792" y="1412896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550602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15" name="组合 10"/>
          <p:cNvGrpSpPr>
            <a:grpSpLocks/>
          </p:cNvGrpSpPr>
          <p:nvPr/>
        </p:nvGrpSpPr>
        <p:grpSpPr bwMode="auto">
          <a:xfrm>
            <a:off x="1677222" y="3012540"/>
            <a:ext cx="1417638" cy="1274763"/>
            <a:chOff x="5942773" y="1538896"/>
            <a:chExt cx="1419431" cy="1274154"/>
          </a:xfrm>
        </p:grpSpPr>
        <p:pic>
          <p:nvPicPr>
            <p:cNvPr id="16" name="图片 11273" descr="祭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2773" y="1538896"/>
              <a:ext cx="1419431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614925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18" name="组合 9"/>
          <p:cNvGrpSpPr>
            <a:grpSpLocks/>
          </p:cNvGrpSpPr>
          <p:nvPr/>
        </p:nvGrpSpPr>
        <p:grpSpPr bwMode="auto">
          <a:xfrm>
            <a:off x="3087440" y="2887128"/>
            <a:ext cx="1052512" cy="1400175"/>
            <a:chOff x="7804555" y="1412896"/>
            <a:chExt cx="1051579" cy="1400154"/>
          </a:xfrm>
        </p:grpSpPr>
        <p:pic>
          <p:nvPicPr>
            <p:cNvPr id="19" name="图片 11274" descr="祭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4555" y="1412896"/>
              <a:ext cx="105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782710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1" name="Text Box 33"/>
          <p:cNvSpPr txBox="1">
            <a:spLocks noChangeArrowheads="1"/>
          </p:cNvSpPr>
          <p:nvPr/>
        </p:nvSpPr>
        <p:spPr bwMode="auto">
          <a:xfrm>
            <a:off x="4156026" y="4065334"/>
            <a:ext cx="444842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祭，后来成为一种对死者表示追悼、敬意的仪式，如“祭奠、公祭”等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653368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6268</TotalTime>
  <Words>105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1279</cp:revision>
  <dcterms:created xsi:type="dcterms:W3CDTF">2011-03-21T09:38:00Z</dcterms:created>
  <dcterms:modified xsi:type="dcterms:W3CDTF">2026-07-08T08:29:20Z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