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755030" y="293701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兵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329705" y="2427734"/>
            <a:ext cx="15811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>
                <a:solidFill>
                  <a:srgbClr val="FF0000"/>
                </a:solidFill>
                <a:latin typeface="宋体" pitchFamily="2" charset="-122"/>
              </a:rPr>
              <a:t>b</a:t>
            </a:r>
            <a:r>
              <a:rPr lang="zh-CN" altLang="zh-CN" sz="4400" b="1" dirty="0">
                <a:solidFill>
                  <a:srgbClr val="FF0000"/>
                </a:solidFill>
                <a:latin typeface="宋体" pitchFamily="2" charset="-122"/>
              </a:rPr>
              <a:t>ī</a:t>
            </a: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ng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149" name="Rectangle 13"/>
          <p:cNvSpPr>
            <a:spLocks noChangeArrowheads="1"/>
          </p:cNvSpPr>
          <p:nvPr/>
        </p:nvSpPr>
        <p:spPr bwMode="auto">
          <a:xfrm>
            <a:off x="0" y="826175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6165" name="Text Box 21"/>
          <p:cNvSpPr txBox="1">
            <a:spLocks noChangeArrowheads="1"/>
          </p:cNvSpPr>
          <p:nvPr/>
        </p:nvSpPr>
        <p:spPr bwMode="auto">
          <a:xfrm>
            <a:off x="2953382" y="2987215"/>
            <a:ext cx="356283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兵，会意字。甲骨文由“斤、廾”组成。斤，指短斧之类的武器；廾，指双手。一个人双手握着一把非常锋利的武器（斤）。表示作战用的“兵器、武器”等意思。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2" name="组合 14"/>
          <p:cNvGrpSpPr>
            <a:grpSpLocks/>
          </p:cNvGrpSpPr>
          <p:nvPr/>
        </p:nvGrpSpPr>
        <p:grpSpPr bwMode="auto">
          <a:xfrm>
            <a:off x="2411414" y="1131590"/>
            <a:ext cx="1006475" cy="1189945"/>
            <a:chOff x="3299376" y="1340888"/>
            <a:chExt cx="1006475" cy="1587186"/>
          </a:xfrm>
        </p:grpSpPr>
        <p:sp>
          <p:nvSpPr>
            <p:cNvPr id="6167" name="Text Box 14"/>
            <p:cNvSpPr txBox="1">
              <a:spLocks noChangeArrowheads="1"/>
            </p:cNvSpPr>
            <p:nvPr/>
          </p:nvSpPr>
          <p:spPr bwMode="auto">
            <a:xfrm>
              <a:off x="3299376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6168" name="图片 29727" descr="兵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5771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3" name="组合 13"/>
          <p:cNvGrpSpPr>
            <a:grpSpLocks/>
          </p:cNvGrpSpPr>
          <p:nvPr/>
        </p:nvGrpSpPr>
        <p:grpSpPr bwMode="auto">
          <a:xfrm>
            <a:off x="3502026" y="1131590"/>
            <a:ext cx="1006475" cy="1189945"/>
            <a:chOff x="4371838" y="1340888"/>
            <a:chExt cx="1006475" cy="1587186"/>
          </a:xfrm>
        </p:grpSpPr>
        <p:sp>
          <p:nvSpPr>
            <p:cNvPr id="4" name="Text Box 15"/>
            <p:cNvSpPr txBox="1">
              <a:spLocks noChangeArrowheads="1"/>
            </p:cNvSpPr>
            <p:nvPr/>
          </p:nvSpPr>
          <p:spPr bwMode="auto">
            <a:xfrm>
              <a:off x="437183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6166" name="图片 29726" descr="兵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4023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12"/>
          <p:cNvGrpSpPr>
            <a:grpSpLocks/>
          </p:cNvGrpSpPr>
          <p:nvPr/>
        </p:nvGrpSpPr>
        <p:grpSpPr bwMode="auto">
          <a:xfrm>
            <a:off x="4592639" y="1131590"/>
            <a:ext cx="1006475" cy="1189945"/>
            <a:chOff x="5487850" y="1340888"/>
            <a:chExt cx="1006475" cy="1587186"/>
          </a:xfrm>
        </p:grpSpPr>
        <p:sp>
          <p:nvSpPr>
            <p:cNvPr id="6163" name="Text Box 16"/>
            <p:cNvSpPr txBox="1">
              <a:spLocks noChangeArrowheads="1"/>
            </p:cNvSpPr>
            <p:nvPr/>
          </p:nvSpPr>
          <p:spPr bwMode="auto">
            <a:xfrm>
              <a:off x="5487850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6164" name="图片 29725" descr="兵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0035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5" name="组合 11"/>
          <p:cNvGrpSpPr>
            <a:grpSpLocks/>
          </p:cNvGrpSpPr>
          <p:nvPr/>
        </p:nvGrpSpPr>
        <p:grpSpPr bwMode="auto">
          <a:xfrm>
            <a:off x="5683250" y="1212552"/>
            <a:ext cx="1181100" cy="1108981"/>
            <a:chOff x="6283301" y="1448888"/>
            <a:chExt cx="1180800" cy="1479183"/>
          </a:xfrm>
        </p:grpSpPr>
        <p:sp>
          <p:nvSpPr>
            <p:cNvPr id="6161" name="Text Box 16"/>
            <p:cNvSpPr txBox="1">
              <a:spLocks noChangeArrowheads="1"/>
            </p:cNvSpPr>
            <p:nvPr/>
          </p:nvSpPr>
          <p:spPr bwMode="auto">
            <a:xfrm>
              <a:off x="6370464" y="2476500"/>
              <a:ext cx="1006475" cy="451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6162" name="图片 17436" descr="兵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3301" y="1448888"/>
              <a:ext cx="11808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6" name="组合 10"/>
          <p:cNvGrpSpPr>
            <a:grpSpLocks/>
          </p:cNvGrpSpPr>
          <p:nvPr/>
        </p:nvGrpSpPr>
        <p:grpSpPr bwMode="auto">
          <a:xfrm>
            <a:off x="6948488" y="1131590"/>
            <a:ext cx="1079500" cy="1189945"/>
            <a:chOff x="7609565" y="1340888"/>
            <a:chExt cx="1080000" cy="1587186"/>
          </a:xfrm>
        </p:grpSpPr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764632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6160" name="图片 17437" descr="兵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9565" y="134088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7" name="Rectangle 2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6158" name="图片 39" descr="F:\新建文件夹\35页插图2.jpg35页插图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972" y="2987215"/>
            <a:ext cx="2222500" cy="16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30">
            <a:extLst>
              <a:ext uri="{FF2B5EF4-FFF2-40B4-BE49-F238E27FC236}">
                <a16:creationId xmlns:a16="http://schemas.microsoft.com/office/drawing/2014/main" id="{F36C074F-1F5E-4C0C-BC74-6F51B206D2C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8F706CD7-5C05-4ED5-88CE-DF4456F54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036C4CDB-5CE2-45DA-AFD6-59617F7E04F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4581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autoUpdateAnimBg="0"/>
      <p:bldP spid="6152" grpId="0" autoUpdateAnimBg="0"/>
      <p:bldP spid="616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6283</TotalTime>
  <Words>71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1286</cp:revision>
  <dcterms:created xsi:type="dcterms:W3CDTF">2011-03-21T09:38:00Z</dcterms:created>
  <dcterms:modified xsi:type="dcterms:W3CDTF">2026-07-08T10:28:04Z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