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971178" y="2504966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盾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342269" y="3159571"/>
            <a:ext cx="360599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盾，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上面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像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盾形，下面是“目”，表示以盾蔽目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(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身体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。本义指盾牌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是古代一种用来防护身体、遮挡刀箭的武器。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5126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27" name="Rectangle 20"/>
          <p:cNvSpPr>
            <a:spLocks noChangeArrowheads="1"/>
          </p:cNvSpPr>
          <p:nvPr/>
        </p:nvSpPr>
        <p:spPr bwMode="auto">
          <a:xfrm>
            <a:off x="0" y="163368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grpSp>
        <p:nvGrpSpPr>
          <p:cNvPr id="2" name="组合 19"/>
          <p:cNvGrpSpPr>
            <a:grpSpLocks/>
          </p:cNvGrpSpPr>
          <p:nvPr/>
        </p:nvGrpSpPr>
        <p:grpSpPr bwMode="auto">
          <a:xfrm>
            <a:off x="4139332" y="1469728"/>
            <a:ext cx="1008063" cy="1169528"/>
            <a:chOff x="4908550" y="1484784"/>
            <a:chExt cx="1008063" cy="1558862"/>
          </a:xfrm>
        </p:grpSpPr>
        <p:sp>
          <p:nvSpPr>
            <p:cNvPr id="5140" name="Text Box 6"/>
            <p:cNvSpPr txBox="1">
              <a:spLocks noChangeArrowheads="1"/>
            </p:cNvSpPr>
            <p:nvPr/>
          </p:nvSpPr>
          <p:spPr bwMode="auto">
            <a:xfrm>
              <a:off x="4908550" y="2592388"/>
              <a:ext cx="1008063" cy="45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5141" name="Picture 16" descr="F:\10校本课程_汉字奥秘\20120317汉字奥秘_特色课程\汉字奥秘\04二下\自相矛盾\盾_金文01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9328" y="1484784"/>
              <a:ext cx="54650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0"/>
          <p:cNvGrpSpPr>
            <a:grpSpLocks/>
          </p:cNvGrpSpPr>
          <p:nvPr/>
        </p:nvGrpSpPr>
        <p:grpSpPr bwMode="auto">
          <a:xfrm>
            <a:off x="5123602" y="1469728"/>
            <a:ext cx="1008063" cy="1169528"/>
            <a:chOff x="6604000" y="1484783"/>
            <a:chExt cx="1008063" cy="1558863"/>
          </a:xfrm>
        </p:grpSpPr>
        <p:sp>
          <p:nvSpPr>
            <p:cNvPr id="5138" name="Text Box 7"/>
            <p:cNvSpPr txBox="1">
              <a:spLocks noChangeArrowheads="1"/>
            </p:cNvSpPr>
            <p:nvPr/>
          </p:nvSpPr>
          <p:spPr bwMode="auto">
            <a:xfrm>
              <a:off x="6604000" y="2592388"/>
              <a:ext cx="1008063" cy="45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39" name="Picture 17" descr="F:\10校本课程_汉字奥秘\20120317汉字奥秘_特色课程\汉字奥秘\04二下\自相矛盾\盾_小篆01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8619" y="1484783"/>
              <a:ext cx="69882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8"/>
          <p:cNvGrpSpPr>
            <a:grpSpLocks/>
          </p:cNvGrpSpPr>
          <p:nvPr/>
        </p:nvGrpSpPr>
        <p:grpSpPr bwMode="auto">
          <a:xfrm>
            <a:off x="3059832" y="1469728"/>
            <a:ext cx="1008063" cy="1169528"/>
            <a:chOff x="3276600" y="1484784"/>
            <a:chExt cx="1008063" cy="1558862"/>
          </a:xfrm>
        </p:grpSpPr>
        <p:sp>
          <p:nvSpPr>
            <p:cNvPr id="5136" name="Text Box 5"/>
            <p:cNvSpPr txBox="1">
              <a:spLocks noChangeArrowheads="1"/>
            </p:cNvSpPr>
            <p:nvPr/>
          </p:nvSpPr>
          <p:spPr bwMode="auto">
            <a:xfrm>
              <a:off x="3276600" y="2592388"/>
              <a:ext cx="1008063" cy="45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137" name="Picture 18" descr="F:\10校本课程_汉字奥秘\20120317汉字奥秘_特色课程\汉字奥秘\04二下\自相矛盾\盾_甲骨文01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8436" y="1484784"/>
              <a:ext cx="72439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2" name="组合 6"/>
          <p:cNvGrpSpPr>
            <a:grpSpLocks/>
          </p:cNvGrpSpPr>
          <p:nvPr/>
        </p:nvGrpSpPr>
        <p:grpSpPr bwMode="auto">
          <a:xfrm>
            <a:off x="6131714" y="1598263"/>
            <a:ext cx="1108075" cy="1040993"/>
            <a:chOff x="6541186" y="2516015"/>
            <a:chExt cx="1108800" cy="1387827"/>
          </a:xfrm>
        </p:grpSpPr>
        <p:pic>
          <p:nvPicPr>
            <p:cNvPr id="5134" name="图片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1186" y="2516015"/>
              <a:ext cx="11088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5" name="Text Box 16"/>
            <p:cNvSpPr txBox="1">
              <a:spLocks noChangeArrowheads="1"/>
            </p:cNvSpPr>
            <p:nvPr/>
          </p:nvSpPr>
          <p:spPr bwMode="auto">
            <a:xfrm>
              <a:off x="6592349" y="3452490"/>
              <a:ext cx="1006475" cy="451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5133" name="Picture 22" descr="G:\00各种申报材料\2020\《汉字奥秘》校本教材\02汉字奥秘插图_资料\03汉字有关图片（夏璠梓初稿）\00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356" y="2643758"/>
            <a:ext cx="1537962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盾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712541" y="1923678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dùn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8BC57A30-E873-4CB1-A779-126729DCC55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9A28E4F-9D80-4716-B704-E3A66A18C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8EA73F59-9F29-446D-AEC5-69CDAD9D1BB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1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4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64" grpId="0" autoUpdateAnimBg="0"/>
      <p:bldP spid="26" grpId="0" autoUpdateAnimBg="0"/>
      <p:bldP spid="2057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6204</TotalTime>
  <Words>71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1256</cp:revision>
  <dcterms:created xsi:type="dcterms:W3CDTF">2011-03-21T09:38:00Z</dcterms:created>
  <dcterms:modified xsi:type="dcterms:W3CDTF">2026-07-08T01:55:43Z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