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17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49" d="100"/>
          <a:sy n="149" d="100"/>
        </p:scale>
        <p:origin x="540" y="114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6299770" y="1136814"/>
            <a:ext cx="29527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矛</a:t>
            </a:r>
          </a:p>
        </p:txBody>
      </p:sp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7041133" y="581412"/>
            <a:ext cx="147002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máo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2064" name="Text Box 16"/>
          <p:cNvSpPr txBox="1">
            <a:spLocks noChangeArrowheads="1"/>
          </p:cNvSpPr>
          <p:nvPr/>
        </p:nvSpPr>
        <p:spPr bwMode="auto">
          <a:xfrm>
            <a:off x="2754089" y="3011508"/>
            <a:ext cx="2508844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en-US" altLang="zh-CN" sz="1400" b="0" dirty="0">
                <a:latin typeface="+mn-ea"/>
                <a:ea typeface="+mn-ea"/>
              </a:rPr>
              <a:t>  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矛，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象形字。金文字形，描绘的是一种上有锋利矛头、下有长柄的兵器形状。本义指长矛。</a:t>
            </a:r>
            <a:endParaRPr lang="zh-CN" altLang="en-US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4102" name="Rectangle 19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endParaRPr lang="zh-CN" altLang="en-US"/>
          </a:p>
        </p:txBody>
      </p:sp>
      <p:sp>
        <p:nvSpPr>
          <p:cNvPr id="4103" name="Rectangle 20"/>
          <p:cNvSpPr>
            <a:spLocks noChangeArrowheads="1"/>
          </p:cNvSpPr>
          <p:nvPr/>
        </p:nvSpPr>
        <p:spPr bwMode="auto">
          <a:xfrm>
            <a:off x="0" y="1633687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endParaRPr lang="zh-CN" altLang="en-US"/>
          </a:p>
        </p:txBody>
      </p:sp>
      <p:sp>
        <p:nvSpPr>
          <p:cNvPr id="4105" name="Rectangle 21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grpSp>
        <p:nvGrpSpPr>
          <p:cNvPr id="4106" name="组合 13"/>
          <p:cNvGrpSpPr>
            <a:grpSpLocks/>
          </p:cNvGrpSpPr>
          <p:nvPr/>
        </p:nvGrpSpPr>
        <p:grpSpPr bwMode="auto">
          <a:xfrm>
            <a:off x="2612380" y="1374640"/>
            <a:ext cx="1006475" cy="1189966"/>
            <a:chOff x="2972730" y="1340768"/>
            <a:chExt cx="1006475" cy="1587342"/>
          </a:xfrm>
        </p:grpSpPr>
        <p:pic>
          <p:nvPicPr>
            <p:cNvPr id="4118" name="图片 24587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53862" y="1340768"/>
              <a:ext cx="64421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19" name="Text Box 15"/>
            <p:cNvSpPr txBox="1">
              <a:spLocks noChangeArrowheads="1"/>
            </p:cNvSpPr>
            <p:nvPr/>
          </p:nvSpPr>
          <p:spPr bwMode="auto">
            <a:xfrm>
              <a:off x="2972730" y="2476500"/>
              <a:ext cx="1006475" cy="45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</p:grpSp>
      <p:grpSp>
        <p:nvGrpSpPr>
          <p:cNvPr id="4107" name="组合 16"/>
          <p:cNvGrpSpPr>
            <a:grpSpLocks/>
          </p:cNvGrpSpPr>
          <p:nvPr/>
        </p:nvGrpSpPr>
        <p:grpSpPr bwMode="auto">
          <a:xfrm>
            <a:off x="3697701" y="1374640"/>
            <a:ext cx="1006475" cy="1189966"/>
            <a:chOff x="4107188" y="1340768"/>
            <a:chExt cx="1006475" cy="1587342"/>
          </a:xfrm>
        </p:grpSpPr>
        <p:pic>
          <p:nvPicPr>
            <p:cNvPr id="4116" name="图片 24588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78846" y="1340768"/>
              <a:ext cx="66315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17" name="Text Box 16"/>
            <p:cNvSpPr txBox="1">
              <a:spLocks noChangeArrowheads="1"/>
            </p:cNvSpPr>
            <p:nvPr/>
          </p:nvSpPr>
          <p:spPr bwMode="auto">
            <a:xfrm>
              <a:off x="4107188" y="2476500"/>
              <a:ext cx="1006475" cy="45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</p:grpSp>
      <p:grpSp>
        <p:nvGrpSpPr>
          <p:cNvPr id="4108" name="组合 17"/>
          <p:cNvGrpSpPr>
            <a:grpSpLocks/>
          </p:cNvGrpSpPr>
          <p:nvPr/>
        </p:nvGrpSpPr>
        <p:grpSpPr bwMode="auto">
          <a:xfrm>
            <a:off x="4783022" y="1482987"/>
            <a:ext cx="1006475" cy="1081719"/>
            <a:chOff x="5074117" y="1484768"/>
            <a:chExt cx="1006475" cy="1443521"/>
          </a:xfrm>
        </p:grpSpPr>
        <p:pic>
          <p:nvPicPr>
            <p:cNvPr id="4114" name="图片 3077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27001" y="1484768"/>
              <a:ext cx="900707" cy="79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15" name="Text Box 16"/>
            <p:cNvSpPr txBox="1">
              <a:spLocks noChangeArrowheads="1"/>
            </p:cNvSpPr>
            <p:nvPr/>
          </p:nvSpPr>
          <p:spPr bwMode="auto">
            <a:xfrm>
              <a:off x="5074117" y="2476499"/>
              <a:ext cx="1006475" cy="4517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</p:grpSp>
      <p:grpSp>
        <p:nvGrpSpPr>
          <p:cNvPr id="4109" name="组合 18"/>
          <p:cNvGrpSpPr>
            <a:grpSpLocks/>
          </p:cNvGrpSpPr>
          <p:nvPr/>
        </p:nvGrpSpPr>
        <p:grpSpPr bwMode="auto">
          <a:xfrm>
            <a:off x="5868342" y="1359694"/>
            <a:ext cx="1079500" cy="1189966"/>
            <a:chOff x="6228304" y="1340768"/>
            <a:chExt cx="1080000" cy="1587342"/>
          </a:xfrm>
        </p:grpSpPr>
        <p:pic>
          <p:nvPicPr>
            <p:cNvPr id="4112" name="图片 3078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28304" y="1340768"/>
              <a:ext cx="108000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13" name="Text Box 16"/>
            <p:cNvSpPr txBox="1">
              <a:spLocks noChangeArrowheads="1"/>
            </p:cNvSpPr>
            <p:nvPr/>
          </p:nvSpPr>
          <p:spPr bwMode="auto">
            <a:xfrm>
              <a:off x="6265067" y="2476500"/>
              <a:ext cx="1006475" cy="45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</p:grpSp>
      <p:pic>
        <p:nvPicPr>
          <p:cNvPr id="4110" name="图片 1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1812" y="1368023"/>
            <a:ext cx="613964" cy="32919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图片 23" descr="G:\00各种申报材料\2020\《汉字文化》文本教材0407\汉字图片20200406\古代战斗002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6749" y="2981478"/>
            <a:ext cx="2449165" cy="16204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4" name="直接连接符 23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 Box 16"/>
          <p:cNvSpPr txBox="1">
            <a:spLocks noChangeArrowheads="1"/>
          </p:cNvSpPr>
          <p:nvPr/>
        </p:nvSpPr>
        <p:spPr bwMode="auto">
          <a:xfrm>
            <a:off x="1861743" y="669399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古代常见的冷兵器：</a:t>
            </a:r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矛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B7C2D78E-8118-4BD3-96F0-35318DC724A9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0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62E68F59-0311-43B9-BA46-50021345B2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文本框 14">
            <a:extLst>
              <a:ext uri="{FF2B5EF4-FFF2-40B4-BE49-F238E27FC236}">
                <a16:creationId xmlns:a16="http://schemas.microsoft.com/office/drawing/2014/main" id="{60655DDF-3496-4063-975A-08BC9E86761D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725478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4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3000"/>
                                        <p:tgtEl>
                                          <p:spTgt spid="4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6" grpId="0" autoUpdateAnimBg="0"/>
      <p:bldP spid="2057" grpId="0" autoUpdateAnimBg="0"/>
      <p:bldP spid="2064" grpId="0" autoUpdateAnimBg="0"/>
      <p:bldP spid="28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6204</TotalTime>
  <Words>56</Words>
  <Application>Microsoft Office PowerPoint</Application>
  <PresentationFormat>全屏显示(16:9)</PresentationFormat>
  <Paragraphs>11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1256</cp:revision>
  <dcterms:created xsi:type="dcterms:W3CDTF">2011-03-21T09:38:00Z</dcterms:created>
  <dcterms:modified xsi:type="dcterms:W3CDTF">2026-07-08T01:55:27Z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