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321" r:id="rId2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6257" autoAdjust="0"/>
  </p:normalViewPr>
  <p:slideViewPr>
    <p:cSldViewPr>
      <p:cViewPr varScale="1">
        <p:scale>
          <a:sx n="103" d="100"/>
          <a:sy n="103" d="100"/>
        </p:scale>
        <p:origin x="77" y="192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2026/7/11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tags" Target="../tags/tag3.xml"/><Relationship Id="rId7" Type="http://schemas.openxmlformats.org/officeDocument/2006/relationships/image" Target="../media/image5.jpe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10" Type="http://schemas.openxmlformats.org/officeDocument/2006/relationships/image" Target="../media/image8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6" name="Text Box 8"/>
          <p:cNvSpPr txBox="1">
            <a:spLocks noChangeArrowheads="1"/>
          </p:cNvSpPr>
          <p:nvPr/>
        </p:nvSpPr>
        <p:spPr bwMode="auto">
          <a:xfrm>
            <a:off x="6012160" y="2720990"/>
            <a:ext cx="295275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</a:rPr>
              <a:t>矢</a:t>
            </a:r>
          </a:p>
        </p:txBody>
      </p:sp>
      <p:sp>
        <p:nvSpPr>
          <p:cNvPr id="2057" name="Text Box 9"/>
          <p:cNvSpPr txBox="1">
            <a:spLocks noChangeArrowheads="1"/>
          </p:cNvSpPr>
          <p:nvPr/>
        </p:nvSpPr>
        <p:spPr bwMode="auto">
          <a:xfrm>
            <a:off x="6753524" y="2067694"/>
            <a:ext cx="1470025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zh-CN" sz="4400" b="1" dirty="0" err="1">
                <a:solidFill>
                  <a:srgbClr val="FF3300"/>
                </a:solidFill>
                <a:latin typeface="宋体" pitchFamily="2" charset="-122"/>
              </a:rPr>
              <a:t>shǐ</a:t>
            </a:r>
            <a:endParaRPr lang="en-US" altLang="zh-CN" sz="4400" b="1" dirty="0">
              <a:solidFill>
                <a:srgbClr val="FF3300"/>
              </a:solidFill>
              <a:latin typeface="宋体" pitchFamily="2" charset="-122"/>
            </a:endParaRPr>
          </a:p>
        </p:txBody>
      </p:sp>
      <p:sp>
        <p:nvSpPr>
          <p:cNvPr id="2064" name="Text Box 16"/>
          <p:cNvSpPr txBox="1">
            <a:spLocks noChangeArrowheads="1"/>
          </p:cNvSpPr>
          <p:nvPr/>
        </p:nvSpPr>
        <p:spPr bwMode="auto">
          <a:xfrm>
            <a:off x="1979711" y="2895601"/>
            <a:ext cx="4571901" cy="10618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50000"/>
              </a:spcBef>
              <a:defRPr/>
            </a:pP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       矢，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象形字。甲骨文、金文的矢字，正像一支箭形，箭头、箭杆、箭尾俱全。不过在古代，矢和箭的含义稍有区别：木箭为矢，竹箭为箭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。</a:t>
            </a:r>
          </a:p>
        </p:txBody>
      </p:sp>
      <p:sp>
        <p:nvSpPr>
          <p:cNvPr id="8198" name="Rectangle 19"/>
          <p:cNvSpPr>
            <a:spLocks noChangeArrowheads="1"/>
          </p:cNvSpPr>
          <p:nvPr/>
        </p:nvSpPr>
        <p:spPr bwMode="auto">
          <a:xfrm>
            <a:off x="0" y="-59382"/>
            <a:ext cx="18473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eaLnBrk="1" hangingPunct="1"/>
            <a:endParaRPr lang="zh-CN" altLang="en-US"/>
          </a:p>
        </p:txBody>
      </p:sp>
      <p:sp>
        <p:nvSpPr>
          <p:cNvPr id="8199" name="Rectangle 5"/>
          <p:cNvSpPr>
            <a:spLocks noChangeArrowheads="1"/>
          </p:cNvSpPr>
          <p:nvPr/>
        </p:nvSpPr>
        <p:spPr bwMode="auto">
          <a:xfrm>
            <a:off x="0" y="-59382"/>
            <a:ext cx="18473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eaLnBrk="1" hangingPunct="1"/>
            <a:endParaRPr lang="zh-CN" altLang="en-US"/>
          </a:p>
        </p:txBody>
      </p:sp>
      <p:sp>
        <p:nvSpPr>
          <p:cNvPr id="8201" name="Rectangle 25"/>
          <p:cNvSpPr>
            <a:spLocks noChangeArrowheads="1"/>
          </p:cNvSpPr>
          <p:nvPr/>
        </p:nvSpPr>
        <p:spPr bwMode="auto">
          <a:xfrm>
            <a:off x="0" y="-59382"/>
            <a:ext cx="18473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grpSp>
        <p:nvGrpSpPr>
          <p:cNvPr id="8202" name="组合 21"/>
          <p:cNvGrpSpPr>
            <a:grpSpLocks/>
          </p:cNvGrpSpPr>
          <p:nvPr/>
        </p:nvGrpSpPr>
        <p:grpSpPr bwMode="auto">
          <a:xfrm>
            <a:off x="3017738" y="1614488"/>
            <a:ext cx="1006475" cy="1190884"/>
            <a:chOff x="3563938" y="1340768"/>
            <a:chExt cx="1006475" cy="1586856"/>
          </a:xfrm>
        </p:grpSpPr>
        <p:pic>
          <p:nvPicPr>
            <p:cNvPr id="8214" name="图片 24589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87175" y="1340768"/>
              <a:ext cx="360000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215" name="Text Box 14"/>
            <p:cNvSpPr txBox="1">
              <a:spLocks noChangeArrowheads="1"/>
            </p:cNvSpPr>
            <p:nvPr/>
          </p:nvSpPr>
          <p:spPr bwMode="auto">
            <a:xfrm>
              <a:off x="3563938" y="2476500"/>
              <a:ext cx="1006475" cy="4511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甲骨文</a:t>
              </a:r>
            </a:p>
          </p:txBody>
        </p:sp>
      </p:grpSp>
      <p:grpSp>
        <p:nvGrpSpPr>
          <p:cNvPr id="8203" name="组合 20"/>
          <p:cNvGrpSpPr>
            <a:grpSpLocks/>
          </p:cNvGrpSpPr>
          <p:nvPr/>
        </p:nvGrpSpPr>
        <p:grpSpPr bwMode="auto">
          <a:xfrm>
            <a:off x="3878163" y="1614488"/>
            <a:ext cx="1006475" cy="1190884"/>
            <a:chOff x="4500214" y="1340768"/>
            <a:chExt cx="1006475" cy="1586856"/>
          </a:xfrm>
        </p:grpSpPr>
        <p:pic>
          <p:nvPicPr>
            <p:cNvPr id="8212" name="图片 24590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00293" y="1340768"/>
              <a:ext cx="606316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213" name="Text Box 15"/>
            <p:cNvSpPr txBox="1">
              <a:spLocks noChangeArrowheads="1"/>
            </p:cNvSpPr>
            <p:nvPr/>
          </p:nvSpPr>
          <p:spPr bwMode="auto">
            <a:xfrm>
              <a:off x="4500214" y="2476500"/>
              <a:ext cx="1006475" cy="4511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金文</a:t>
              </a:r>
            </a:p>
          </p:txBody>
        </p:sp>
      </p:grpSp>
      <p:grpSp>
        <p:nvGrpSpPr>
          <p:cNvPr id="8204" name="组合 19"/>
          <p:cNvGrpSpPr>
            <a:grpSpLocks/>
          </p:cNvGrpSpPr>
          <p:nvPr/>
        </p:nvGrpSpPr>
        <p:grpSpPr bwMode="auto">
          <a:xfrm>
            <a:off x="4740176" y="1614488"/>
            <a:ext cx="1006475" cy="1190884"/>
            <a:chOff x="5424642" y="1340768"/>
            <a:chExt cx="1006475" cy="1586856"/>
          </a:xfrm>
        </p:grpSpPr>
        <p:pic>
          <p:nvPicPr>
            <p:cNvPr id="8210" name="图片 24591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77353" y="1340768"/>
              <a:ext cx="701053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211" name="Text Box 16"/>
            <p:cNvSpPr txBox="1">
              <a:spLocks noChangeArrowheads="1"/>
            </p:cNvSpPr>
            <p:nvPr/>
          </p:nvSpPr>
          <p:spPr bwMode="auto">
            <a:xfrm>
              <a:off x="5424642" y="2476500"/>
              <a:ext cx="1006475" cy="4511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 dirty="0">
                  <a:ea typeface="黑体" pitchFamily="49" charset="-122"/>
                </a:rPr>
                <a:t>小篆</a:t>
              </a:r>
            </a:p>
          </p:txBody>
        </p:sp>
      </p:grpSp>
      <p:grpSp>
        <p:nvGrpSpPr>
          <p:cNvPr id="8205" name="组合 16"/>
          <p:cNvGrpSpPr>
            <a:grpSpLocks/>
          </p:cNvGrpSpPr>
          <p:nvPr/>
        </p:nvGrpSpPr>
        <p:grpSpPr bwMode="auto">
          <a:xfrm>
            <a:off x="5600601" y="1722835"/>
            <a:ext cx="1563687" cy="1082608"/>
            <a:chOff x="5910751" y="1484768"/>
            <a:chExt cx="1564200" cy="1442983"/>
          </a:xfrm>
        </p:grpSpPr>
        <p:pic>
          <p:nvPicPr>
            <p:cNvPr id="8208" name="图片 3087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10751" y="1484768"/>
              <a:ext cx="1564200" cy="792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209" name="Text Box 16"/>
            <p:cNvSpPr txBox="1">
              <a:spLocks noChangeArrowheads="1"/>
            </p:cNvSpPr>
            <p:nvPr/>
          </p:nvSpPr>
          <p:spPr bwMode="auto">
            <a:xfrm>
              <a:off x="6189614" y="2476500"/>
              <a:ext cx="1006475" cy="4512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隶书</a:t>
              </a:r>
            </a:p>
          </p:txBody>
        </p:sp>
      </p:grpSp>
      <p:sp>
        <p:nvSpPr>
          <p:cNvPr id="46" name="Text Box 16"/>
          <p:cNvSpPr txBox="1">
            <a:spLocks noChangeArrowheads="1"/>
          </p:cNvSpPr>
          <p:nvPr/>
        </p:nvSpPr>
        <p:spPr bwMode="auto">
          <a:xfrm>
            <a:off x="2073993" y="3957430"/>
            <a:ext cx="525779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50000"/>
              </a:spcBef>
              <a:defRPr/>
            </a:pP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     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有的放矢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：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放箭要对准靶子，比喻说话做事要有针对性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。</a:t>
            </a:r>
          </a:p>
        </p:txBody>
      </p:sp>
      <p:pic>
        <p:nvPicPr>
          <p:cNvPr id="8207" name="Picture 24" descr="G:\00各种申报材料\2020\《汉字奥秘》校本教材\02汉字奥秘插图_资料\03汉字有关图片（夏璠梓初稿）\0075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5398" y="1445747"/>
            <a:ext cx="1164116" cy="13596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24" name="直接连接符 23"/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接连接符 24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 Box 16"/>
          <p:cNvSpPr txBox="1">
            <a:spLocks noChangeArrowheads="1"/>
          </p:cNvSpPr>
          <p:nvPr/>
        </p:nvSpPr>
        <p:spPr bwMode="auto">
          <a:xfrm>
            <a:off x="1861743" y="669399"/>
            <a:ext cx="33845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en-US" sz="24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古代常见的冷兵器：</a:t>
            </a:r>
            <a:r>
              <a:rPr lang="zh-CN" altLang="en-US" sz="24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矢</a:t>
            </a:r>
          </a:p>
        </p:txBody>
      </p:sp>
      <p:sp>
        <p:nvSpPr>
          <p:cNvPr id="29" name="文本框 30">
            <a:extLst>
              <a:ext uri="{FF2B5EF4-FFF2-40B4-BE49-F238E27FC236}">
                <a16:creationId xmlns:a16="http://schemas.microsoft.com/office/drawing/2014/main" id="{018D18A7-03A8-4524-BA64-9BD720464F26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209690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30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954EAD52-C4DD-4782-A0F8-151BDF1AB8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8967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文本框 14">
            <a:extLst>
              <a:ext uri="{FF2B5EF4-FFF2-40B4-BE49-F238E27FC236}">
                <a16:creationId xmlns:a16="http://schemas.microsoft.com/office/drawing/2014/main" id="{C2F487AE-C3F6-4161-A2B2-0704E3C5C450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1228957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2000"/>
                                        <p:tgtEl>
                                          <p:spTgt spid="8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2000"/>
                                        <p:tgtEl>
                                          <p:spTgt spid="8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2000"/>
                                        <p:tgtEl>
                                          <p:spTgt spid="8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2000"/>
                                        <p:tgtEl>
                                          <p:spTgt spid="8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2000"/>
                                        <p:tgtEl>
                                          <p:spTgt spid="8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6" dur="3000"/>
                                        <p:tgtEl>
                                          <p:spTgt spid="20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6" grpId="0" autoUpdateAnimBg="0"/>
      <p:bldP spid="2057" grpId="0" autoUpdateAnimBg="0"/>
      <p:bldP spid="2064" grpId="0" autoUpdateAnimBg="0"/>
      <p:bldP spid="46" grpId="0" autoUpdateAnimBg="0"/>
      <p:bldP spid="28" grpId="0" autoUpdateAnimBg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7249</TotalTime>
  <Words>91</Words>
  <Application>Microsoft Office PowerPoint</Application>
  <PresentationFormat>全屏显示(16:9)</PresentationFormat>
  <Paragraphs>12</Paragraphs>
  <Slides>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8" baseType="lpstr">
      <vt:lpstr>华文楷体</vt:lpstr>
      <vt:lpstr>华文行楷</vt:lpstr>
      <vt:lpstr>宋体</vt:lpstr>
      <vt:lpstr>微软雅黑</vt:lpstr>
      <vt:lpstr>Arial</vt:lpstr>
      <vt:lpstr>Calibri</vt:lpstr>
      <vt:lpstr>默认设计模板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1443</cp:revision>
  <dcterms:created xsi:type="dcterms:W3CDTF">2011-03-21T09:38:00Z</dcterms:created>
  <dcterms:modified xsi:type="dcterms:W3CDTF">2026-07-11T11:15:15Z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