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2" r:id="rId2"/>
    <p:sldId id="323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1" name="Text Box 33"/>
          <p:cNvSpPr txBox="1">
            <a:spLocks noChangeArrowheads="1"/>
          </p:cNvSpPr>
          <p:nvPr/>
        </p:nvSpPr>
        <p:spPr bwMode="auto">
          <a:xfrm>
            <a:off x="3851920" y="2733676"/>
            <a:ext cx="468052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车，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象形字。甲骨文字形，描绘的是一驾车厢、车轮、辕轭俱全的车形。简化后的金文字形，只留下车厢和两轮的俯视形。本义指车子。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“车”作偏旁的汉字，大都与车辆有关，如“轧、轨、军、轮、转、轻、轿、辆”等。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083" name="Text Box 35"/>
          <p:cNvSpPr txBox="1">
            <a:spLocks noChangeArrowheads="1"/>
          </p:cNvSpPr>
          <p:nvPr/>
        </p:nvSpPr>
        <p:spPr bwMode="auto">
          <a:xfrm>
            <a:off x="1621036" y="3009022"/>
            <a:ext cx="23749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车</a:t>
            </a:r>
          </a:p>
        </p:txBody>
      </p:sp>
      <p:sp>
        <p:nvSpPr>
          <p:cNvPr id="2084" name="Text Box 36"/>
          <p:cNvSpPr txBox="1">
            <a:spLocks noChangeArrowheads="1"/>
          </p:cNvSpPr>
          <p:nvPr/>
        </p:nvSpPr>
        <p:spPr bwMode="auto">
          <a:xfrm>
            <a:off x="1908375" y="2448238"/>
            <a:ext cx="18002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chē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pic>
        <p:nvPicPr>
          <p:cNvPr id="9222" name="Picture 39" descr="che_tupia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208485"/>
            <a:ext cx="1700213" cy="14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28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9225" name="组合 20"/>
          <p:cNvGrpSpPr>
            <a:grpSpLocks/>
          </p:cNvGrpSpPr>
          <p:nvPr/>
        </p:nvGrpSpPr>
        <p:grpSpPr bwMode="auto">
          <a:xfrm>
            <a:off x="3707904" y="1377554"/>
            <a:ext cx="1268413" cy="1196894"/>
            <a:chOff x="2411760" y="1484904"/>
            <a:chExt cx="1269474" cy="1595221"/>
          </a:xfrm>
        </p:grpSpPr>
        <p:pic>
          <p:nvPicPr>
            <p:cNvPr id="9241" name="图片 2457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60" y="1484904"/>
              <a:ext cx="126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42" name="Text Box 14"/>
            <p:cNvSpPr txBox="1">
              <a:spLocks noChangeArrowheads="1"/>
            </p:cNvSpPr>
            <p:nvPr/>
          </p:nvSpPr>
          <p:spPr bwMode="auto">
            <a:xfrm>
              <a:off x="2543260" y="2628900"/>
              <a:ext cx="1006475" cy="45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9226" name="组合 22"/>
          <p:cNvGrpSpPr>
            <a:grpSpLocks/>
          </p:cNvGrpSpPr>
          <p:nvPr/>
        </p:nvGrpSpPr>
        <p:grpSpPr bwMode="auto">
          <a:xfrm>
            <a:off x="5958742" y="1377554"/>
            <a:ext cx="1006475" cy="1196894"/>
            <a:chOff x="4716463" y="1484904"/>
            <a:chExt cx="1006475" cy="1595221"/>
          </a:xfrm>
        </p:grpSpPr>
        <p:pic>
          <p:nvPicPr>
            <p:cNvPr id="9239" name="图片 2458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7069" y="1484904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40" name="Text Box 15"/>
            <p:cNvSpPr txBox="1">
              <a:spLocks noChangeArrowheads="1"/>
            </p:cNvSpPr>
            <p:nvPr/>
          </p:nvSpPr>
          <p:spPr bwMode="auto">
            <a:xfrm>
              <a:off x="4716463" y="2628900"/>
              <a:ext cx="1006475" cy="45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9227" name="组合 23"/>
          <p:cNvGrpSpPr>
            <a:grpSpLocks/>
          </p:cNvGrpSpPr>
          <p:nvPr/>
        </p:nvGrpSpPr>
        <p:grpSpPr bwMode="auto">
          <a:xfrm>
            <a:off x="6953192" y="1377554"/>
            <a:ext cx="1006475" cy="1196894"/>
            <a:chOff x="5810513" y="1484904"/>
            <a:chExt cx="1006475" cy="1595221"/>
          </a:xfrm>
        </p:grpSpPr>
        <p:pic>
          <p:nvPicPr>
            <p:cNvPr id="9237" name="图片 2458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2171" y="1484904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8" name="Text Box 16"/>
            <p:cNvSpPr txBox="1">
              <a:spLocks noChangeArrowheads="1"/>
            </p:cNvSpPr>
            <p:nvPr/>
          </p:nvSpPr>
          <p:spPr bwMode="auto">
            <a:xfrm>
              <a:off x="5810513" y="2628900"/>
              <a:ext cx="1006475" cy="45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9228" name="组合 24"/>
          <p:cNvGrpSpPr>
            <a:grpSpLocks/>
          </p:cNvGrpSpPr>
          <p:nvPr/>
        </p:nvGrpSpPr>
        <p:grpSpPr bwMode="auto">
          <a:xfrm>
            <a:off x="7947643" y="1472627"/>
            <a:ext cx="1006475" cy="1101821"/>
            <a:chOff x="6647259" y="1610904"/>
            <a:chExt cx="1006475" cy="1469538"/>
          </a:xfrm>
        </p:grpSpPr>
        <p:pic>
          <p:nvPicPr>
            <p:cNvPr id="9235" name="图片 413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3865" y="1610904"/>
              <a:ext cx="973262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6" name="Text Box 16"/>
            <p:cNvSpPr txBox="1">
              <a:spLocks noChangeArrowheads="1"/>
            </p:cNvSpPr>
            <p:nvPr/>
          </p:nvSpPr>
          <p:spPr bwMode="auto">
            <a:xfrm>
              <a:off x="6647259" y="2628900"/>
              <a:ext cx="1006475" cy="451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9230" name="组合 21"/>
          <p:cNvGrpSpPr>
            <a:grpSpLocks/>
          </p:cNvGrpSpPr>
          <p:nvPr/>
        </p:nvGrpSpPr>
        <p:grpSpPr bwMode="auto">
          <a:xfrm>
            <a:off x="4964292" y="1377554"/>
            <a:ext cx="1006475" cy="1196894"/>
            <a:chOff x="3779912" y="1484904"/>
            <a:chExt cx="1006475" cy="1595221"/>
          </a:xfrm>
        </p:grpSpPr>
        <p:pic>
          <p:nvPicPr>
            <p:cNvPr id="9231" name="图片 24579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5255" y="1484904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2" name="Text Box 15"/>
            <p:cNvSpPr txBox="1">
              <a:spLocks noChangeArrowheads="1"/>
            </p:cNvSpPr>
            <p:nvPr/>
          </p:nvSpPr>
          <p:spPr bwMode="auto">
            <a:xfrm>
              <a:off x="3779912" y="2628900"/>
              <a:ext cx="1006475" cy="451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cxnSp>
        <p:nvCxnSpPr>
          <p:cNvPr id="27" name="直接连接符 2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车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C6233D64-1406-4B3D-9614-F943250DC3D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3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922215D-2242-49E8-AFDA-A291E2B7C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文本框 14">
            <a:extLst>
              <a:ext uri="{FF2B5EF4-FFF2-40B4-BE49-F238E27FC236}">
                <a16:creationId xmlns:a16="http://schemas.microsoft.com/office/drawing/2014/main" id="{AEC2EF4B-9FF4-4CA6-A78B-ECCB16721EB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08839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1" grpId="0" autoUpdateAnimBg="0"/>
      <p:bldP spid="2083" grpId="0" autoUpdateAnimBg="0"/>
      <p:bldP spid="2084" grpId="0" autoUpdateAnimBg="0"/>
      <p:bldP spid="3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28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10246" name="Picture 10" descr="C:\Users\lenovo\Desktop\Doc1.files\古代车战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075806"/>
            <a:ext cx="2304257" cy="1678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直接连接符 6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</a:t>
            </a:r>
          </a:p>
        </p:txBody>
      </p:sp>
      <p:sp>
        <p:nvSpPr>
          <p:cNvPr id="2081" name="Text Box 33"/>
          <p:cNvSpPr txBox="1">
            <a:spLocks noChangeArrowheads="1"/>
          </p:cNvSpPr>
          <p:nvPr/>
        </p:nvSpPr>
        <p:spPr bwMode="auto">
          <a:xfrm>
            <a:off x="2411760" y="1347614"/>
            <a:ext cx="52260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先秦时期，军队主要的作战方式是车战。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一般情况下，一辆战车上载着三个身披铠甲的士兵。左边的士兵手持弓箭，叫做车左；右边的士兵手里拿着戈，叫做车右；中间的士兵负责驾驶战车。作战的时候，如果两辆战车相距较远，车左负责用弓箭射击敌方士兵；如果两辆战车接近、交错，车右负责用手中的戈钩住敌方士兵的颈部或衣甲，利用战车奔行的力量将其拖下来杀死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283B86C-9AE1-4E66-88CE-DE71958DA7F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3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8E02AF0-B387-4657-A098-28DFCF497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14">
            <a:extLst>
              <a:ext uri="{FF2B5EF4-FFF2-40B4-BE49-F238E27FC236}">
                <a16:creationId xmlns:a16="http://schemas.microsoft.com/office/drawing/2014/main" id="{F4580AE3-86EE-4A48-9C01-9AECE90E05D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8974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208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6204</TotalTime>
  <Words>242</Words>
  <Application>Microsoft Office PowerPoint</Application>
  <PresentationFormat>全屏显示(16:9)</PresentationFormat>
  <Paragraphs>19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1256</cp:revision>
  <dcterms:created xsi:type="dcterms:W3CDTF">2011-03-21T09:38:00Z</dcterms:created>
  <dcterms:modified xsi:type="dcterms:W3CDTF">2026-07-08T01:57:53Z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