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19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245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1115070" y="2216934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b="1" dirty="0">
                <a:solidFill>
                  <a:srgbClr val="FF0000"/>
                </a:solidFill>
                <a:latin typeface="宋体" panose="02010600030101010101" pitchFamily="2" charset="-122"/>
              </a:rPr>
              <a:t>戒</a:t>
            </a: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1872308" y="1653779"/>
            <a:ext cx="122396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jiè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6149" name="Rectangle 10"/>
          <p:cNvSpPr>
            <a:spLocks noChangeArrowheads="1"/>
          </p:cNvSpPr>
          <p:nvPr/>
        </p:nvSpPr>
        <p:spPr bwMode="auto">
          <a:xfrm>
            <a:off x="0" y="1665834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sp>
        <p:nvSpPr>
          <p:cNvPr id="6161" name="Text Box 17"/>
          <p:cNvSpPr txBox="1">
            <a:spLocks noChangeArrowheads="1"/>
          </p:cNvSpPr>
          <p:nvPr/>
        </p:nvSpPr>
        <p:spPr bwMode="auto">
          <a:xfrm>
            <a:off x="3277692" y="3035870"/>
            <a:ext cx="3744317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戒，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会意字，甲骨文字形，由“戈、廾”组成。双手拿着戈，表示“警戒、戒备”的意思。后来，表示“防备、警告、禁止、戒除”等意思。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pic>
        <p:nvPicPr>
          <p:cNvPr id="2" name="Picture 18" descr="201105_ji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787774"/>
            <a:ext cx="1962460" cy="188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153" name="组合 15"/>
          <p:cNvGrpSpPr>
            <a:grpSpLocks/>
          </p:cNvGrpSpPr>
          <p:nvPr/>
        </p:nvGrpSpPr>
        <p:grpSpPr bwMode="auto">
          <a:xfrm>
            <a:off x="3377258" y="1563638"/>
            <a:ext cx="1006475" cy="1189947"/>
            <a:chOff x="3563913" y="1340888"/>
            <a:chExt cx="1006475" cy="1587187"/>
          </a:xfrm>
        </p:grpSpPr>
        <p:pic>
          <p:nvPicPr>
            <p:cNvPr id="6166" name="图片 28700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63992" y="1340888"/>
              <a:ext cx="60631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67" name="Text Box 14"/>
            <p:cNvSpPr txBox="1">
              <a:spLocks noChangeArrowheads="1"/>
            </p:cNvSpPr>
            <p:nvPr/>
          </p:nvSpPr>
          <p:spPr bwMode="auto">
            <a:xfrm>
              <a:off x="3563913" y="2476501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</p:grpSp>
      <p:grpSp>
        <p:nvGrpSpPr>
          <p:cNvPr id="6154" name="组合 17"/>
          <p:cNvGrpSpPr>
            <a:grpSpLocks/>
          </p:cNvGrpSpPr>
          <p:nvPr/>
        </p:nvGrpSpPr>
        <p:grpSpPr bwMode="auto">
          <a:xfrm>
            <a:off x="4350395" y="1563638"/>
            <a:ext cx="1006475" cy="1189947"/>
            <a:chOff x="4515626" y="1340888"/>
            <a:chExt cx="1006475" cy="1587187"/>
          </a:xfrm>
        </p:grpSpPr>
        <p:pic>
          <p:nvPicPr>
            <p:cNvPr id="6164" name="图片 28701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3600" y="1340888"/>
              <a:ext cx="89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65" name="Text Box 15"/>
            <p:cNvSpPr txBox="1">
              <a:spLocks noChangeArrowheads="1"/>
            </p:cNvSpPr>
            <p:nvPr/>
          </p:nvSpPr>
          <p:spPr bwMode="auto">
            <a:xfrm>
              <a:off x="4515626" y="2476501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</p:grpSp>
      <p:grpSp>
        <p:nvGrpSpPr>
          <p:cNvPr id="6155" name="组合 18"/>
          <p:cNvGrpSpPr>
            <a:grpSpLocks/>
          </p:cNvGrpSpPr>
          <p:nvPr/>
        </p:nvGrpSpPr>
        <p:grpSpPr bwMode="auto">
          <a:xfrm>
            <a:off x="5325120" y="1563638"/>
            <a:ext cx="1006475" cy="1189947"/>
            <a:chOff x="5609443" y="1340888"/>
            <a:chExt cx="1006475" cy="1587187"/>
          </a:xfrm>
        </p:grpSpPr>
        <p:pic>
          <p:nvPicPr>
            <p:cNvPr id="6162" name="图片 2870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3733" y="1340888"/>
              <a:ext cx="75789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63" name="Text Box 16"/>
            <p:cNvSpPr txBox="1">
              <a:spLocks noChangeArrowheads="1"/>
            </p:cNvSpPr>
            <p:nvPr/>
          </p:nvSpPr>
          <p:spPr bwMode="auto">
            <a:xfrm>
              <a:off x="5609443" y="2476501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</p:grpSp>
      <p:grpSp>
        <p:nvGrpSpPr>
          <p:cNvPr id="6156" name="组合 19"/>
          <p:cNvGrpSpPr>
            <a:grpSpLocks/>
          </p:cNvGrpSpPr>
          <p:nvPr/>
        </p:nvGrpSpPr>
        <p:grpSpPr bwMode="auto">
          <a:xfrm>
            <a:off x="6298257" y="1698179"/>
            <a:ext cx="1116012" cy="1055298"/>
            <a:chOff x="6403150" y="1520888"/>
            <a:chExt cx="1115291" cy="1406995"/>
          </a:xfrm>
        </p:grpSpPr>
        <p:pic>
          <p:nvPicPr>
            <p:cNvPr id="6160" name="图片 3072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03150" y="1520888"/>
              <a:ext cx="1115291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Text Box 16"/>
            <p:cNvSpPr txBox="1">
              <a:spLocks noChangeArrowheads="1"/>
            </p:cNvSpPr>
            <p:nvPr/>
          </p:nvSpPr>
          <p:spPr bwMode="auto">
            <a:xfrm>
              <a:off x="6457558" y="2476500"/>
              <a:ext cx="1006475" cy="451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grpSp>
        <p:nvGrpSpPr>
          <p:cNvPr id="6157" name="组合 20"/>
          <p:cNvGrpSpPr>
            <a:grpSpLocks/>
          </p:cNvGrpSpPr>
          <p:nvPr/>
        </p:nvGrpSpPr>
        <p:grpSpPr bwMode="auto">
          <a:xfrm>
            <a:off x="7380932" y="1563638"/>
            <a:ext cx="1079500" cy="1189947"/>
            <a:chOff x="7567464" y="1340888"/>
            <a:chExt cx="1080000" cy="1587187"/>
          </a:xfrm>
        </p:grpSpPr>
        <p:pic>
          <p:nvPicPr>
            <p:cNvPr id="6158" name="图片 7199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67464" y="1340888"/>
              <a:ext cx="108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9" name="Text Box 16"/>
            <p:cNvSpPr txBox="1">
              <a:spLocks noChangeArrowheads="1"/>
            </p:cNvSpPr>
            <p:nvPr/>
          </p:nvSpPr>
          <p:spPr bwMode="auto">
            <a:xfrm>
              <a:off x="7604227" y="2476501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</p:grpSp>
      <p:cxnSp>
        <p:nvCxnSpPr>
          <p:cNvPr id="24" name="直接连接符 23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“戈”</a:t>
            </a:r>
            <a:r>
              <a:rPr lang="zh-CN" altLang="en-US" sz="24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作偏旁的汉字</a:t>
            </a:r>
          </a:p>
        </p:txBody>
      </p:sp>
      <p:sp>
        <p:nvSpPr>
          <p:cNvPr id="29" name="文本框 30">
            <a:extLst>
              <a:ext uri="{FF2B5EF4-FFF2-40B4-BE49-F238E27FC236}">
                <a16:creationId xmlns:a16="http://schemas.microsoft.com/office/drawing/2014/main" id="{D2D16703-C30A-4EE9-ABF5-B1633E419EAE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0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CB2D4896-A675-4200-8D3E-36771D37F3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文本框 14">
            <a:extLst>
              <a:ext uri="{FF2B5EF4-FFF2-40B4-BE49-F238E27FC236}">
                <a16:creationId xmlns:a16="http://schemas.microsoft.com/office/drawing/2014/main" id="{7C6C8604-9513-40CF-B6C6-927116178205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72493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3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4000"/>
                                        <p:tgtEl>
                                          <p:spTgt spid="6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1" grpId="0" autoUpdateAnimBg="0"/>
      <p:bldP spid="6152" grpId="0" autoUpdateAnimBg="0"/>
      <p:bldP spid="6161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7228</TotalTime>
  <Words>65</Words>
  <Application>Microsoft Office PowerPoint</Application>
  <PresentationFormat>全屏显示(16:9)</PresentationFormat>
  <Paragraphs>12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1439</cp:revision>
  <dcterms:created xsi:type="dcterms:W3CDTF">2011-03-21T09:38:00Z</dcterms:created>
  <dcterms:modified xsi:type="dcterms:W3CDTF">2026-07-11T10:55:27Z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