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320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103" d="100"/>
          <a:sy n="103" d="100"/>
        </p:scale>
        <p:origin x="58" y="58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tags" Target="../tags/tag3.xml"/><Relationship Id="rId7" Type="http://schemas.openxmlformats.org/officeDocument/2006/relationships/image" Target="../media/image5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6515100" y="2918733"/>
            <a:ext cx="27368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000" b="1" dirty="0">
                <a:solidFill>
                  <a:srgbClr val="FF0000"/>
                </a:solidFill>
                <a:latin typeface="宋体" panose="02010600030101010101" pitchFamily="2" charset="-122"/>
              </a:rPr>
              <a:t>武</a:t>
            </a:r>
          </a:p>
        </p:txBody>
      </p:sp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7272338" y="2283718"/>
            <a:ext cx="1223962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4400" b="1" dirty="0" err="1">
                <a:solidFill>
                  <a:srgbClr val="FF0000"/>
                </a:solidFill>
                <a:latin typeface="宋体" pitchFamily="2" charset="-122"/>
              </a:rPr>
              <a:t>wǔ</a:t>
            </a:r>
            <a:endParaRPr lang="en-US" altLang="zh-CN" sz="4400" b="1" dirty="0">
              <a:solidFill>
                <a:srgbClr val="FF0000"/>
              </a:solidFill>
              <a:latin typeface="宋体" pitchFamily="2" charset="-122"/>
            </a:endParaRPr>
          </a:p>
        </p:txBody>
      </p:sp>
      <p:sp>
        <p:nvSpPr>
          <p:cNvPr id="7173" name="Rectangle 6"/>
          <p:cNvSpPr>
            <a:spLocks noChangeArrowheads="1"/>
          </p:cNvSpPr>
          <p:nvPr/>
        </p:nvSpPr>
        <p:spPr bwMode="auto">
          <a:xfrm>
            <a:off x="0" y="783581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eaLnBrk="1" hangingPunct="1"/>
            <a:endParaRPr lang="zh-CN" altLang="en-US"/>
          </a:p>
        </p:txBody>
      </p:sp>
      <p:sp>
        <p:nvSpPr>
          <p:cNvPr id="10256" name="Text Box 16"/>
          <p:cNvSpPr txBox="1">
            <a:spLocks noChangeArrowheads="1"/>
          </p:cNvSpPr>
          <p:nvPr/>
        </p:nvSpPr>
        <p:spPr bwMode="auto">
          <a:xfrm>
            <a:off x="2123728" y="3219822"/>
            <a:ext cx="4392960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</a:pP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       武，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会意字。甲骨文字形，由“止、戈”组成。戈，代表武器；止，是脚趾的象形，表示行进。人拿着戈行进，表示阅兵或征伐示威，要动武的意思。本义指勇猛、猛烈。</a:t>
            </a:r>
            <a:endParaRPr lang="zh-CN" altLang="en-US" sz="1400" b="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grpSp>
        <p:nvGrpSpPr>
          <p:cNvPr id="7176" name="组合 17"/>
          <p:cNvGrpSpPr>
            <a:grpSpLocks/>
          </p:cNvGrpSpPr>
          <p:nvPr/>
        </p:nvGrpSpPr>
        <p:grpSpPr bwMode="auto">
          <a:xfrm>
            <a:off x="3756298" y="1701280"/>
            <a:ext cx="1006475" cy="1189947"/>
            <a:chOff x="3563938" y="1340888"/>
            <a:chExt cx="1006475" cy="1587187"/>
          </a:xfrm>
        </p:grpSpPr>
        <p:pic>
          <p:nvPicPr>
            <p:cNvPr id="7187" name="图片 28703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82965" y="1340888"/>
              <a:ext cx="568421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188" name="Text Box 14"/>
            <p:cNvSpPr txBox="1">
              <a:spLocks noChangeArrowheads="1"/>
            </p:cNvSpPr>
            <p:nvPr/>
          </p:nvSpPr>
          <p:spPr bwMode="auto">
            <a:xfrm>
              <a:off x="3563938" y="2476501"/>
              <a:ext cx="1006475" cy="451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甲骨文</a:t>
              </a:r>
            </a:p>
          </p:txBody>
        </p:sp>
      </p:grpSp>
      <p:grpSp>
        <p:nvGrpSpPr>
          <p:cNvPr id="7177" name="组合 18"/>
          <p:cNvGrpSpPr>
            <a:grpSpLocks/>
          </p:cNvGrpSpPr>
          <p:nvPr/>
        </p:nvGrpSpPr>
        <p:grpSpPr bwMode="auto">
          <a:xfrm>
            <a:off x="4740548" y="1701280"/>
            <a:ext cx="1006475" cy="1189947"/>
            <a:chOff x="4573935" y="1340888"/>
            <a:chExt cx="1006475" cy="1587187"/>
          </a:xfrm>
        </p:grpSpPr>
        <p:pic>
          <p:nvPicPr>
            <p:cNvPr id="7185" name="图片 24576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17172" y="1340888"/>
              <a:ext cx="720000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186" name="Text Box 15"/>
            <p:cNvSpPr txBox="1">
              <a:spLocks noChangeArrowheads="1"/>
            </p:cNvSpPr>
            <p:nvPr/>
          </p:nvSpPr>
          <p:spPr bwMode="auto">
            <a:xfrm>
              <a:off x="4573935" y="2476501"/>
              <a:ext cx="1006475" cy="451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</p:grpSp>
      <p:grpSp>
        <p:nvGrpSpPr>
          <p:cNvPr id="7178" name="组合 19"/>
          <p:cNvGrpSpPr>
            <a:grpSpLocks/>
          </p:cNvGrpSpPr>
          <p:nvPr/>
        </p:nvGrpSpPr>
        <p:grpSpPr bwMode="auto">
          <a:xfrm>
            <a:off x="5726385" y="1701280"/>
            <a:ext cx="1006475" cy="1189947"/>
            <a:chOff x="5657536" y="1340888"/>
            <a:chExt cx="1006475" cy="1587187"/>
          </a:xfrm>
        </p:grpSpPr>
        <p:pic>
          <p:nvPicPr>
            <p:cNvPr id="7183" name="图片 28687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00773" y="1340888"/>
              <a:ext cx="720000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184" name="Text Box 16"/>
            <p:cNvSpPr txBox="1">
              <a:spLocks noChangeArrowheads="1"/>
            </p:cNvSpPr>
            <p:nvPr/>
          </p:nvSpPr>
          <p:spPr bwMode="auto">
            <a:xfrm>
              <a:off x="5657536" y="2476501"/>
              <a:ext cx="1006475" cy="451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 dirty="0">
                  <a:ea typeface="黑体" pitchFamily="49" charset="-122"/>
                </a:rPr>
                <a:t>小篆</a:t>
              </a:r>
            </a:p>
          </p:txBody>
        </p:sp>
      </p:grpSp>
      <p:grpSp>
        <p:nvGrpSpPr>
          <p:cNvPr id="7179" name="组合 21"/>
          <p:cNvGrpSpPr>
            <a:grpSpLocks/>
          </p:cNvGrpSpPr>
          <p:nvPr/>
        </p:nvGrpSpPr>
        <p:grpSpPr bwMode="auto">
          <a:xfrm>
            <a:off x="6710635" y="1825105"/>
            <a:ext cx="1101725" cy="1055298"/>
            <a:chOff x="6519005" y="1506600"/>
            <a:chExt cx="1101175" cy="1406995"/>
          </a:xfrm>
        </p:grpSpPr>
        <p:pic>
          <p:nvPicPr>
            <p:cNvPr id="7181" name="图片 3075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19005" y="1506600"/>
              <a:ext cx="1101175" cy="72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182" name="Text Box 16"/>
            <p:cNvSpPr txBox="1">
              <a:spLocks noChangeArrowheads="1"/>
            </p:cNvSpPr>
            <p:nvPr/>
          </p:nvSpPr>
          <p:spPr bwMode="auto">
            <a:xfrm>
              <a:off x="6566355" y="2462212"/>
              <a:ext cx="1006475" cy="4513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隶书</a:t>
              </a:r>
            </a:p>
          </p:txBody>
        </p:sp>
      </p:grpSp>
      <p:pic>
        <p:nvPicPr>
          <p:cNvPr id="7180" name="图片 23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7309" y="1203598"/>
            <a:ext cx="2058988" cy="1805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1" name="直接连接符 20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 Box 16"/>
          <p:cNvSpPr txBox="1">
            <a:spLocks noChangeArrowheads="1"/>
          </p:cNvSpPr>
          <p:nvPr/>
        </p:nvSpPr>
        <p:spPr bwMode="auto">
          <a:xfrm>
            <a:off x="1861743" y="669399"/>
            <a:ext cx="33845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4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“戈”</a:t>
            </a:r>
            <a:r>
              <a:rPr lang="zh-CN" altLang="en-US" sz="240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作偏旁的汉字</a:t>
            </a:r>
          </a:p>
        </p:txBody>
      </p:sp>
      <p:sp>
        <p:nvSpPr>
          <p:cNvPr id="26" name="文本框 30">
            <a:extLst>
              <a:ext uri="{FF2B5EF4-FFF2-40B4-BE49-F238E27FC236}">
                <a16:creationId xmlns:a16="http://schemas.microsoft.com/office/drawing/2014/main" id="{2E7E41DA-DE6F-4755-83C8-1D3E7DA87177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7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1388FEC0-B57D-41C2-9588-FA48A802CD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文本框 14">
            <a:extLst>
              <a:ext uri="{FF2B5EF4-FFF2-40B4-BE49-F238E27FC236}">
                <a16:creationId xmlns:a16="http://schemas.microsoft.com/office/drawing/2014/main" id="{50E91E41-707A-459C-9ACA-1FAC34FB2B9F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7294148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20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20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20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2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0"/>
                                        <p:tgtEl>
                                          <p:spTgt spid="10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autoUpdateAnimBg="0"/>
      <p:bldP spid="10244" grpId="0" autoUpdateAnimBg="0"/>
      <p:bldP spid="10256" grpId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7228</TotalTime>
  <Words>77</Words>
  <Application>Microsoft Office PowerPoint</Application>
  <PresentationFormat>全屏显示(16:9)</PresentationFormat>
  <Paragraphs>11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1439</cp:revision>
  <dcterms:created xsi:type="dcterms:W3CDTF">2011-03-21T09:38:00Z</dcterms:created>
  <dcterms:modified xsi:type="dcterms:W3CDTF">2026-07-11T10:54:35Z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