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7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092305" y="1317594"/>
            <a:ext cx="172816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8000" dirty="0">
                <a:solidFill>
                  <a:srgbClr val="FF0000"/>
                </a:solidFill>
                <a:latin typeface="宋体" panose="02010600030101010101" pitchFamily="2" charset="-122"/>
              </a:rPr>
              <a:t>戎</a:t>
            </a: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7165813" y="771550"/>
            <a:ext cx="15811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3600" b="1" dirty="0" err="1">
                <a:solidFill>
                  <a:srgbClr val="FF0000"/>
                </a:solidFill>
                <a:latin typeface="宋体" pitchFamily="2" charset="-122"/>
              </a:rPr>
              <a:t>róng</a:t>
            </a:r>
            <a:endParaRPr lang="en-US" altLang="zh-CN" sz="36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4" name="Text Box 24"/>
          <p:cNvSpPr txBox="1">
            <a:spLocks noChangeArrowheads="1"/>
          </p:cNvSpPr>
          <p:nvPr/>
        </p:nvSpPr>
        <p:spPr bwMode="auto">
          <a:xfrm>
            <a:off x="4025467" y="2842397"/>
            <a:ext cx="4389768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戎，</a:t>
            </a:r>
            <a:r>
              <a:rPr lang="zh-CN" altLang="zh-CN" sz="1200" b="0" dirty="0">
                <a:solidFill>
                  <a:srgbClr val="0000FF"/>
                </a:solidFill>
                <a:latin typeface="+mn-ea"/>
                <a:ea typeface="+mn-ea"/>
              </a:rPr>
              <a:t>古文字是一个图形化的文字，描绘的是一个人一手持戈一手执盾的样子。甲骨文省去人形，一戈一盾并在一起。戎是兵器的总称，又代指战争、军队和士兵。此外，戎还是古代对西北少数民族的泛称。</a:t>
            </a:r>
            <a:endParaRPr lang="zh-CN" altLang="en-US" sz="12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15" name="Picture 26" descr="201105_ro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283" y="915566"/>
            <a:ext cx="1117534" cy="1407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 28"/>
          <p:cNvGrpSpPr>
            <a:grpSpLocks/>
          </p:cNvGrpSpPr>
          <p:nvPr/>
        </p:nvGrpSpPr>
        <p:grpSpPr bwMode="auto">
          <a:xfrm>
            <a:off x="3039392" y="1101253"/>
            <a:ext cx="1139825" cy="1147763"/>
            <a:chOff x="1728" y="845"/>
            <a:chExt cx="718" cy="964"/>
          </a:xfrm>
        </p:grpSpPr>
        <p:pic>
          <p:nvPicPr>
            <p:cNvPr id="17" name="Picture 25" descr="戎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8" y="845"/>
              <a:ext cx="718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 Box 27"/>
            <p:cNvSpPr txBox="1">
              <a:spLocks noChangeArrowheads="1"/>
            </p:cNvSpPr>
            <p:nvPr/>
          </p:nvSpPr>
          <p:spPr bwMode="auto">
            <a:xfrm>
              <a:off x="1769" y="1525"/>
              <a:ext cx="635" cy="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古文字</a:t>
              </a:r>
            </a:p>
          </p:txBody>
        </p:sp>
      </p:grpSp>
      <p:grpSp>
        <p:nvGrpSpPr>
          <p:cNvPr id="19" name="组合 21"/>
          <p:cNvGrpSpPr>
            <a:grpSpLocks/>
          </p:cNvGrpSpPr>
          <p:nvPr/>
        </p:nvGrpSpPr>
        <p:grpSpPr bwMode="auto">
          <a:xfrm>
            <a:off x="5128543" y="1059582"/>
            <a:ext cx="1006475" cy="1189947"/>
            <a:chOff x="3282445" y="1340888"/>
            <a:chExt cx="1006475" cy="1587187"/>
          </a:xfrm>
        </p:grpSpPr>
        <p:pic>
          <p:nvPicPr>
            <p:cNvPr id="20" name="图片 922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8840" y="1340888"/>
              <a:ext cx="83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 Box 14"/>
            <p:cNvSpPr txBox="1">
              <a:spLocks noChangeArrowheads="1"/>
            </p:cNvSpPr>
            <p:nvPr/>
          </p:nvSpPr>
          <p:spPr bwMode="auto">
            <a:xfrm>
              <a:off x="3282445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22" name="组合 23"/>
          <p:cNvGrpSpPr>
            <a:grpSpLocks/>
          </p:cNvGrpSpPr>
          <p:nvPr/>
        </p:nvGrpSpPr>
        <p:grpSpPr bwMode="auto">
          <a:xfrm>
            <a:off x="1261269" y="2820881"/>
            <a:ext cx="1006475" cy="1190864"/>
            <a:chOff x="5053980" y="1340888"/>
            <a:chExt cx="1006475" cy="1586700"/>
          </a:xfrm>
        </p:grpSpPr>
        <p:pic>
          <p:nvPicPr>
            <p:cNvPr id="23" name="图片 2050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6165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 Box 15"/>
            <p:cNvSpPr txBox="1">
              <a:spLocks noChangeArrowheads="1"/>
            </p:cNvSpPr>
            <p:nvPr/>
          </p:nvSpPr>
          <p:spPr bwMode="auto">
            <a:xfrm>
              <a:off x="5053980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1981349" y="2820881"/>
            <a:ext cx="1006475" cy="1190864"/>
            <a:chOff x="5884883" y="1340888"/>
            <a:chExt cx="1006475" cy="1586700"/>
          </a:xfrm>
        </p:grpSpPr>
        <p:pic>
          <p:nvPicPr>
            <p:cNvPr id="26" name="图片 1436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7068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 Box 16"/>
            <p:cNvSpPr txBox="1">
              <a:spLocks noChangeArrowheads="1"/>
            </p:cNvSpPr>
            <p:nvPr/>
          </p:nvSpPr>
          <p:spPr bwMode="auto">
            <a:xfrm>
              <a:off x="5884883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28" name="组合 25"/>
          <p:cNvGrpSpPr>
            <a:grpSpLocks/>
          </p:cNvGrpSpPr>
          <p:nvPr/>
        </p:nvGrpSpPr>
        <p:grpSpPr bwMode="auto">
          <a:xfrm>
            <a:off x="2843411" y="2956612"/>
            <a:ext cx="1152525" cy="1055298"/>
            <a:chOff x="6625915" y="1520888"/>
            <a:chExt cx="1152000" cy="1406995"/>
          </a:xfrm>
        </p:grpSpPr>
        <p:pic>
          <p:nvPicPr>
            <p:cNvPr id="29" name="图片 3091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5915" y="1520888"/>
              <a:ext cx="1152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 Box 16"/>
            <p:cNvSpPr txBox="1">
              <a:spLocks noChangeArrowheads="1"/>
            </p:cNvSpPr>
            <p:nvPr/>
          </p:nvSpPr>
          <p:spPr bwMode="auto">
            <a:xfrm>
              <a:off x="6698678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31" name="组合 20"/>
          <p:cNvGrpSpPr>
            <a:grpSpLocks/>
          </p:cNvGrpSpPr>
          <p:nvPr/>
        </p:nvGrpSpPr>
        <p:grpSpPr bwMode="auto">
          <a:xfrm>
            <a:off x="4171280" y="1059582"/>
            <a:ext cx="1006475" cy="1189947"/>
            <a:chOff x="2411760" y="1340888"/>
            <a:chExt cx="1006475" cy="1587187"/>
          </a:xfrm>
        </p:grpSpPr>
        <p:pic>
          <p:nvPicPr>
            <p:cNvPr id="32" name="图片 17411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2366" y="134088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Text Box 14"/>
            <p:cNvSpPr txBox="1">
              <a:spLocks noChangeArrowheads="1"/>
            </p:cNvSpPr>
            <p:nvPr/>
          </p:nvSpPr>
          <p:spPr bwMode="auto">
            <a:xfrm>
              <a:off x="2411760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34" name="组合 22"/>
          <p:cNvGrpSpPr>
            <a:grpSpLocks/>
          </p:cNvGrpSpPr>
          <p:nvPr/>
        </p:nvGrpSpPr>
        <p:grpSpPr bwMode="auto">
          <a:xfrm>
            <a:off x="6085805" y="1059582"/>
            <a:ext cx="1006475" cy="1189947"/>
            <a:chOff x="4172029" y="1340888"/>
            <a:chExt cx="1006475" cy="1587187"/>
          </a:xfrm>
        </p:grpSpPr>
        <p:pic>
          <p:nvPicPr>
            <p:cNvPr id="35" name="图片 14366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8950" y="1340888"/>
              <a:ext cx="85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 Box 15"/>
            <p:cNvSpPr txBox="1">
              <a:spLocks noChangeArrowheads="1"/>
            </p:cNvSpPr>
            <p:nvPr/>
          </p:nvSpPr>
          <p:spPr bwMode="auto">
            <a:xfrm>
              <a:off x="4172029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sp>
        <p:nvSpPr>
          <p:cNvPr id="37" name="文本框 30">
            <a:extLst>
              <a:ext uri="{FF2B5EF4-FFF2-40B4-BE49-F238E27FC236}">
                <a16:creationId xmlns:a16="http://schemas.microsoft.com/office/drawing/2014/main" id="{D15C01BF-284D-44FB-A0B1-9489BC82F8B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31F9573-2C9B-4E91-9BC2-97D1849CE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文本框 14">
            <a:extLst>
              <a:ext uri="{FF2B5EF4-FFF2-40B4-BE49-F238E27FC236}">
                <a16:creationId xmlns:a16="http://schemas.microsoft.com/office/drawing/2014/main" id="{529118B2-7B04-47B7-B7EB-7729139813F7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81883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  <p:bldP spid="13" grpId="0" autoUpdateAnimBg="0"/>
      <p:bldP spid="1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7249</TotalTime>
  <Words>86</Words>
  <Application>Microsoft Office PowerPoint</Application>
  <PresentationFormat>全屏显示(16:9)</PresentationFormat>
  <Paragraphs>13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1443</cp:revision>
  <dcterms:created xsi:type="dcterms:W3CDTF">2011-03-21T09:38:00Z</dcterms:created>
  <dcterms:modified xsi:type="dcterms:W3CDTF">2026-07-11T11:14:35Z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