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5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6444208" y="293701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伐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199858" y="2356098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fá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2150144" y="3090863"/>
            <a:ext cx="451008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伐，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会意字，甲骨文、金文字形，由“人、戈”组成。人手里拿着戈，砍击敌人的头，表示“击刺、砍杀”的意思。后来，又表示“击刺、攻杀、征讨、进攻”等意思。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5126" name="Picture 18" descr="201105_f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10891"/>
            <a:ext cx="1393974" cy="1434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8" name="组合 16"/>
          <p:cNvGrpSpPr>
            <a:grpSpLocks/>
          </p:cNvGrpSpPr>
          <p:nvPr/>
        </p:nvGrpSpPr>
        <p:grpSpPr bwMode="auto">
          <a:xfrm>
            <a:off x="3599397" y="1491630"/>
            <a:ext cx="1006475" cy="1189945"/>
            <a:chOff x="3534358" y="1340888"/>
            <a:chExt cx="1006475" cy="1587186"/>
          </a:xfrm>
        </p:grpSpPr>
        <p:pic>
          <p:nvPicPr>
            <p:cNvPr id="5138" name="图片 2868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34437" y="1340888"/>
              <a:ext cx="60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9" name="Text Box 14"/>
            <p:cNvSpPr txBox="1">
              <a:spLocks noChangeArrowheads="1"/>
            </p:cNvSpPr>
            <p:nvPr/>
          </p:nvSpPr>
          <p:spPr bwMode="auto">
            <a:xfrm>
              <a:off x="3534358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5129" name="组合 17"/>
          <p:cNvGrpSpPr>
            <a:grpSpLocks/>
          </p:cNvGrpSpPr>
          <p:nvPr/>
        </p:nvGrpSpPr>
        <p:grpSpPr bwMode="auto">
          <a:xfrm>
            <a:off x="4574878" y="1491630"/>
            <a:ext cx="1006475" cy="1189945"/>
            <a:chOff x="4475677" y="1340888"/>
            <a:chExt cx="1006475" cy="1587186"/>
          </a:xfrm>
        </p:grpSpPr>
        <p:pic>
          <p:nvPicPr>
            <p:cNvPr id="5136" name="图片 2868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4704" y="1340888"/>
              <a:ext cx="92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7" name="Text Box 15"/>
            <p:cNvSpPr txBox="1">
              <a:spLocks noChangeArrowheads="1"/>
            </p:cNvSpPr>
            <p:nvPr/>
          </p:nvSpPr>
          <p:spPr bwMode="auto">
            <a:xfrm>
              <a:off x="4475677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5130" name="组合 18"/>
          <p:cNvGrpSpPr>
            <a:grpSpLocks/>
          </p:cNvGrpSpPr>
          <p:nvPr/>
        </p:nvGrpSpPr>
        <p:grpSpPr bwMode="auto">
          <a:xfrm>
            <a:off x="5586116" y="1491630"/>
            <a:ext cx="1006475" cy="1189945"/>
            <a:chOff x="5578048" y="1340888"/>
            <a:chExt cx="1006475" cy="1587186"/>
          </a:xfrm>
        </p:grpSpPr>
        <p:pic>
          <p:nvPicPr>
            <p:cNvPr id="5134" name="图片 2869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1285" y="1340888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5" name="Text Box 16"/>
            <p:cNvSpPr txBox="1">
              <a:spLocks noChangeArrowheads="1"/>
            </p:cNvSpPr>
            <p:nvPr/>
          </p:nvSpPr>
          <p:spPr bwMode="auto">
            <a:xfrm>
              <a:off x="5578048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5131" name="组合 19"/>
          <p:cNvGrpSpPr>
            <a:grpSpLocks/>
          </p:cNvGrpSpPr>
          <p:nvPr/>
        </p:nvGrpSpPr>
        <p:grpSpPr bwMode="auto">
          <a:xfrm>
            <a:off x="6597352" y="1626170"/>
            <a:ext cx="1143000" cy="1055298"/>
            <a:chOff x="6328293" y="1520888"/>
            <a:chExt cx="1143530" cy="1406995"/>
          </a:xfrm>
        </p:grpSpPr>
        <p:pic>
          <p:nvPicPr>
            <p:cNvPr id="5132" name="图片 7196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8293" y="1520888"/>
              <a:ext cx="114353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3" name="Text Box 16"/>
            <p:cNvSpPr txBox="1">
              <a:spLocks noChangeArrowheads="1"/>
            </p:cNvSpPr>
            <p:nvPr/>
          </p:nvSpPr>
          <p:spPr bwMode="auto">
            <a:xfrm>
              <a:off x="6396821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“戈”</a:t>
            </a: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作偏旁的汉字</a:t>
            </a:r>
          </a:p>
        </p:txBody>
      </p:sp>
      <p:sp>
        <p:nvSpPr>
          <p:cNvPr id="25" name="文本框 30">
            <a:extLst>
              <a:ext uri="{FF2B5EF4-FFF2-40B4-BE49-F238E27FC236}">
                <a16:creationId xmlns:a16="http://schemas.microsoft.com/office/drawing/2014/main" id="{A510369A-EC4E-42B9-8E3F-BE646DFE40A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CD080A98-E5FD-4427-92AF-92C46BD0D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92967C56-4CF1-4BCE-858B-CFCB39BA107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4265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autoUpdateAnimBg="0"/>
      <p:bldP spid="3080" grpId="0" autoUpdateAnimBg="0"/>
      <p:bldP spid="3089" grpId="0" autoUpdateAnimBg="0"/>
      <p:bldP spid="2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7228</TotalTime>
  <Words>81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1439</cp:revision>
  <dcterms:created xsi:type="dcterms:W3CDTF">2011-03-21T09:38:00Z</dcterms:created>
  <dcterms:modified xsi:type="dcterms:W3CDTF">2026-07-11T10:51:40Z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