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6" r:id="rId2"/>
    <p:sldId id="31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586538" y="1208822"/>
            <a:ext cx="2449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戈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7164388" y="483518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宋体" pitchFamily="2" charset="-122"/>
              </a:rPr>
              <a:t>gē</a:t>
            </a:r>
          </a:p>
        </p:txBody>
      </p:sp>
      <p:pic>
        <p:nvPicPr>
          <p:cNvPr id="3077" name="Picture 5" descr="戈_图片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526" y="1884207"/>
            <a:ext cx="984250" cy="2631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4606702" y="3042048"/>
            <a:ext cx="395967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戈，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象形字。甲骨文描绘的是古代的一种兵器的样子，用青铜或铁制成，长柄，上端有横刃，有的带有饰物。可以用来横击、钩杀，主要盛行于商周时代。本义指一种兵器。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3080" name="组合 22"/>
          <p:cNvGrpSpPr>
            <a:grpSpLocks/>
          </p:cNvGrpSpPr>
          <p:nvPr/>
        </p:nvGrpSpPr>
        <p:grpSpPr bwMode="auto">
          <a:xfrm>
            <a:off x="2626642" y="1454944"/>
            <a:ext cx="1006475" cy="1190864"/>
            <a:chOff x="2627784" y="1340888"/>
            <a:chExt cx="1006475" cy="1586700"/>
          </a:xfrm>
        </p:grpSpPr>
        <p:pic>
          <p:nvPicPr>
            <p:cNvPr id="3096" name="图片 2869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9969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7" name="Text Box 14"/>
            <p:cNvSpPr txBox="1">
              <a:spLocks noChangeArrowheads="1"/>
            </p:cNvSpPr>
            <p:nvPr/>
          </p:nvSpPr>
          <p:spPr bwMode="auto">
            <a:xfrm>
              <a:off x="2627784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3081" name="组合 25"/>
          <p:cNvGrpSpPr>
            <a:grpSpLocks/>
          </p:cNvGrpSpPr>
          <p:nvPr/>
        </p:nvGrpSpPr>
        <p:grpSpPr bwMode="auto">
          <a:xfrm>
            <a:off x="6085805" y="1454944"/>
            <a:ext cx="1006475" cy="1190864"/>
            <a:chOff x="4716463" y="1340888"/>
            <a:chExt cx="1006475" cy="1586700"/>
          </a:xfrm>
        </p:grpSpPr>
        <p:pic>
          <p:nvPicPr>
            <p:cNvPr id="3094" name="图片 2869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8648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5" name="Text Box 15"/>
            <p:cNvSpPr txBox="1">
              <a:spLocks noChangeArrowheads="1"/>
            </p:cNvSpPr>
            <p:nvPr/>
          </p:nvSpPr>
          <p:spPr bwMode="auto">
            <a:xfrm>
              <a:off x="4716463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3082" name="组合 26"/>
          <p:cNvGrpSpPr>
            <a:grpSpLocks/>
          </p:cNvGrpSpPr>
          <p:nvPr/>
        </p:nvGrpSpPr>
        <p:grpSpPr bwMode="auto">
          <a:xfrm>
            <a:off x="2563813" y="2907507"/>
            <a:ext cx="1006475" cy="1189947"/>
            <a:chOff x="5684251" y="1340888"/>
            <a:chExt cx="1006475" cy="1587187"/>
          </a:xfrm>
        </p:grpSpPr>
        <p:pic>
          <p:nvPicPr>
            <p:cNvPr id="3092" name="图片 2869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8015" y="134088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3" name="Text Box 16"/>
            <p:cNvSpPr txBox="1">
              <a:spLocks noChangeArrowheads="1"/>
            </p:cNvSpPr>
            <p:nvPr/>
          </p:nvSpPr>
          <p:spPr bwMode="auto">
            <a:xfrm>
              <a:off x="5684251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3083" name="组合 27"/>
          <p:cNvGrpSpPr>
            <a:grpSpLocks/>
          </p:cNvGrpSpPr>
          <p:nvPr/>
        </p:nvGrpSpPr>
        <p:grpSpPr bwMode="auto">
          <a:xfrm>
            <a:off x="3556000" y="3042048"/>
            <a:ext cx="1016000" cy="1055298"/>
            <a:chOff x="6463006" y="1520888"/>
            <a:chExt cx="1016470" cy="1406995"/>
          </a:xfrm>
        </p:grpSpPr>
        <p:pic>
          <p:nvPicPr>
            <p:cNvPr id="3090" name="图片 719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3006" y="1520888"/>
              <a:ext cx="101647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1" name="Text Box 16"/>
            <p:cNvSpPr txBox="1">
              <a:spLocks noChangeArrowheads="1"/>
            </p:cNvSpPr>
            <p:nvPr/>
          </p:nvSpPr>
          <p:spPr bwMode="auto">
            <a:xfrm>
              <a:off x="6468004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3084" name="组合 23"/>
          <p:cNvGrpSpPr>
            <a:grpSpLocks/>
          </p:cNvGrpSpPr>
          <p:nvPr/>
        </p:nvGrpSpPr>
        <p:grpSpPr bwMode="auto">
          <a:xfrm>
            <a:off x="3779167" y="1454944"/>
            <a:ext cx="1006475" cy="1202860"/>
            <a:chOff x="3454364" y="1340888"/>
            <a:chExt cx="1006475" cy="1603257"/>
          </a:xfrm>
        </p:grpSpPr>
        <p:pic>
          <p:nvPicPr>
            <p:cNvPr id="3088" name="图片 2869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0759" y="1340888"/>
              <a:ext cx="47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14"/>
            <p:cNvSpPr txBox="1">
              <a:spLocks noChangeArrowheads="1"/>
            </p:cNvSpPr>
            <p:nvPr/>
          </p:nvSpPr>
          <p:spPr bwMode="auto">
            <a:xfrm>
              <a:off x="3454364" y="2492896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3085" name="组合 24"/>
          <p:cNvGrpSpPr>
            <a:grpSpLocks/>
          </p:cNvGrpSpPr>
          <p:nvPr/>
        </p:nvGrpSpPr>
        <p:grpSpPr bwMode="auto">
          <a:xfrm>
            <a:off x="4933280" y="1454944"/>
            <a:ext cx="1006475" cy="1202860"/>
            <a:chOff x="3987940" y="1340888"/>
            <a:chExt cx="1006475" cy="1603257"/>
          </a:xfrm>
        </p:grpSpPr>
        <p:pic>
          <p:nvPicPr>
            <p:cNvPr id="3086" name="图片 28693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6440" y="1340888"/>
              <a:ext cx="90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 Box 15"/>
            <p:cNvSpPr txBox="1">
              <a:spLocks noChangeArrowheads="1"/>
            </p:cNvSpPr>
            <p:nvPr/>
          </p:nvSpPr>
          <p:spPr bwMode="auto">
            <a:xfrm>
              <a:off x="3987940" y="2492896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cxnSp>
        <p:nvCxnSpPr>
          <p:cNvPr id="26" name="直接连接符 25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古代第一兵器：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戈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422022B-4A70-4CC4-8822-7EBE29C5C83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52FCF5C8-1460-4E10-B4C5-27C273891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>
            <a:extLst>
              <a:ext uri="{FF2B5EF4-FFF2-40B4-BE49-F238E27FC236}">
                <a16:creationId xmlns:a16="http://schemas.microsoft.com/office/drawing/2014/main" id="{96B5FEB4-0EF8-4778-B082-69C02EDDDA6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638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40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4" grpId="0" autoUpdateAnimBg="0"/>
      <p:bldP spid="15381" grpId="0" autoUpdateAnimBg="0"/>
      <p:bldP spid="3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979712" y="1275606"/>
            <a:ext cx="6912768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先秦时期，军队主要的作战方式是车战。一般情况下，一辆战车上载有披甲士兵三人，中间一人专司驾车；左边一人称车左，主要负责射箭；右边一人称车右，负责持戈杀伤敌之战车乘员。作战时，如果两辆战车相距较远，车左就用弓箭来射敌方；如果两辆战车接近、交错，车右就用手中的戈钩住敌方颈部或衣甲，利用战车奔行的力量将敌方拖下来致死或杀死。    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979712" y="2986955"/>
            <a:ext cx="400512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在以车战为主的先秦战争中，戈能充分利用战车奔跑的速度，比以直刺为主的矛有更大的杀伤力，其优势是其它武器所无法比的，所以“戈”被列为当时的第一兵器。</a:t>
            </a:r>
          </a:p>
        </p:txBody>
      </p:sp>
      <p:pic>
        <p:nvPicPr>
          <p:cNvPr id="7" name="Picture 2" descr="D:\《汉字奥秘》电子教材\02《汉字奥秘》（二年级）202005-09\《汉字奥秘》（二年级 下）\第8课 古代第一兵器：戈\资料\戈_图片01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003798"/>
            <a:ext cx="2414239" cy="1595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8" name="直接连接符 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古代第一兵器：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戈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30">
            <a:extLst>
              <a:ext uri="{FF2B5EF4-FFF2-40B4-BE49-F238E27FC236}">
                <a16:creationId xmlns:a16="http://schemas.microsoft.com/office/drawing/2014/main" id="{06691220-FD02-4F61-957B-D7465F86E46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EE03C41-9163-4B3B-A516-35553ED34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224FC938-D622-4F5A-A0C8-CD775597FC61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20635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20" grpId="0"/>
      <p:bldP spid="12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7228</TotalTime>
  <Words>270</Words>
  <Application>Microsoft Office PowerPoint</Application>
  <PresentationFormat>全屏显示(16:9)</PresentationFormat>
  <Paragraphs>19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1439</cp:revision>
  <dcterms:created xsi:type="dcterms:W3CDTF">2011-03-21T09:38:00Z</dcterms:created>
  <dcterms:modified xsi:type="dcterms:W3CDTF">2026-07-11T10:50:44Z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