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21" r:id="rId2"/>
    <p:sldId id="328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197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hzdam.qmxgk.com/jxal.htm" TargetMode="External"/><Relationship Id="rId13" Type="http://schemas.openxmlformats.org/officeDocument/2006/relationships/image" Target="../media/image7.jpeg"/><Relationship Id="rId3" Type="http://schemas.openxmlformats.org/officeDocument/2006/relationships/tags" Target="../tags/tag1.xml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6.jpeg"/><Relationship Id="rId2" Type="http://schemas.openxmlformats.org/officeDocument/2006/relationships/audio" Target="../media/media1.WAV"/><Relationship Id="rId16" Type="http://schemas.openxmlformats.org/officeDocument/2006/relationships/image" Target="../media/image10.jpeg"/><Relationship Id="rId1" Type="http://schemas.microsoft.com/office/2007/relationships/media" Target="../media/media1.WAV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5.jpeg"/><Relationship Id="rId5" Type="http://schemas.openxmlformats.org/officeDocument/2006/relationships/tags" Target="../tags/tag3.xml"/><Relationship Id="rId15" Type="http://schemas.openxmlformats.org/officeDocument/2006/relationships/image" Target="../media/image9.png"/><Relationship Id="rId10" Type="http://schemas.openxmlformats.org/officeDocument/2006/relationships/image" Target="../media/image4.jpeg"/><Relationship Id="rId4" Type="http://schemas.openxmlformats.org/officeDocument/2006/relationships/tags" Target="../tags/tag2.xml"/><Relationship Id="rId9" Type="http://schemas.openxmlformats.org/officeDocument/2006/relationships/image" Target="../media/image3.jpeg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0.jpeg"/><Relationship Id="rId3" Type="http://schemas.openxmlformats.org/officeDocument/2006/relationships/tags" Target="../tags/tag6.xml"/><Relationship Id="rId7" Type="http://schemas.openxmlformats.org/officeDocument/2006/relationships/image" Target="../media/image13.jpeg"/><Relationship Id="rId12" Type="http://schemas.openxmlformats.org/officeDocument/2006/relationships/image" Target="../media/image17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2.jpeg"/><Relationship Id="rId11" Type="http://schemas.openxmlformats.org/officeDocument/2006/relationships/image" Target="../media/image16.jpeg"/><Relationship Id="rId5" Type="http://schemas.openxmlformats.org/officeDocument/2006/relationships/image" Target="../media/image11.jpeg"/><Relationship Id="rId10" Type="http://schemas.openxmlformats.org/officeDocument/2006/relationships/hyperlink" Target="http://hzdam.qmxgk.com/jxal.htm" TargetMode="Externa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2"/>
          <p:cNvSpPr txBox="1">
            <a:spLocks noChangeArrowheads="1"/>
          </p:cNvSpPr>
          <p:nvPr/>
        </p:nvSpPr>
        <p:spPr bwMode="auto">
          <a:xfrm>
            <a:off x="4217194" y="2859782"/>
            <a:ext cx="3091110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羊，象形字。甲骨文字形，描绘的是正面观察的羊头形象。特别突出了向下弯卷的羊角。羊，是一种哺乳动物，反刍类，一般头上有一对角，品种很多</a:t>
            </a:r>
            <a:r>
              <a:rPr lang="zh-CN" altLang="zh-CN" sz="1400" b="0" dirty="0">
                <a:solidFill>
                  <a:srgbClr val="0000CC"/>
                </a:solidFill>
                <a:latin typeface="+mn-ea"/>
                <a:ea typeface="+mn-ea"/>
                <a:hlinkClick r:id="rId8"/>
              </a:rPr>
              <a:t>。</a:t>
            </a:r>
            <a:endParaRPr lang="zh-CN" altLang="zh-CN" sz="1400" b="0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4283968" y="1375469"/>
            <a:ext cx="1006475" cy="1484313"/>
            <a:chOff x="2698039" y="1340888"/>
            <a:chExt cx="1006475" cy="1483804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2698039" y="24881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8" name="图片 2074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6013" y="1340888"/>
              <a:ext cx="53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9"/>
          <p:cNvGrpSpPr>
            <a:grpSpLocks/>
          </p:cNvGrpSpPr>
          <p:nvPr/>
        </p:nvGrpSpPr>
        <p:grpSpPr bwMode="auto">
          <a:xfrm>
            <a:off x="6546552" y="1375469"/>
            <a:ext cx="1193800" cy="1484313"/>
            <a:chOff x="4569303" y="1340888"/>
            <a:chExt cx="1193684" cy="1483804"/>
          </a:xfrm>
        </p:grpSpPr>
        <p:sp>
          <p:nvSpPr>
            <p:cNvPr id="10" name="Text Box 16"/>
            <p:cNvSpPr txBox="1">
              <a:spLocks noChangeArrowheads="1"/>
            </p:cNvSpPr>
            <p:nvPr/>
          </p:nvSpPr>
          <p:spPr bwMode="auto">
            <a:xfrm>
              <a:off x="4662908" y="24881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金书</a:t>
              </a:r>
            </a:p>
          </p:txBody>
        </p:sp>
        <p:pic>
          <p:nvPicPr>
            <p:cNvPr id="11" name="图片 2075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9303" y="1340888"/>
              <a:ext cx="119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8"/>
          <p:cNvGrpSpPr>
            <a:grpSpLocks/>
          </p:cNvGrpSpPr>
          <p:nvPr/>
        </p:nvGrpSpPr>
        <p:grpSpPr bwMode="auto">
          <a:xfrm>
            <a:off x="5371406" y="1375469"/>
            <a:ext cx="1023937" cy="1484313"/>
            <a:chOff x="3548974" y="1340888"/>
            <a:chExt cx="1023158" cy="1483804"/>
          </a:xfrm>
        </p:grpSpPr>
        <p:sp>
          <p:nvSpPr>
            <p:cNvPr id="13" name="Text Box 15"/>
            <p:cNvSpPr txBox="1">
              <a:spLocks noChangeArrowheads="1"/>
            </p:cNvSpPr>
            <p:nvPr/>
          </p:nvSpPr>
          <p:spPr bwMode="auto">
            <a:xfrm>
              <a:off x="3557316" y="24881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4" name="Picture 13" descr="羊_金文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8974" y="1340888"/>
              <a:ext cx="102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1"/>
          <p:cNvGrpSpPr>
            <a:grpSpLocks/>
          </p:cNvGrpSpPr>
          <p:nvPr/>
        </p:nvGrpSpPr>
        <p:grpSpPr bwMode="auto">
          <a:xfrm>
            <a:off x="1690737" y="2859782"/>
            <a:ext cx="1006475" cy="1484313"/>
            <a:chOff x="5710502" y="1340888"/>
            <a:chExt cx="1006475" cy="1483804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5710502" y="24881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7" name="图片 2077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2160" y="1340888"/>
              <a:ext cx="66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12"/>
          <p:cNvGrpSpPr>
            <a:grpSpLocks/>
          </p:cNvGrpSpPr>
          <p:nvPr/>
        </p:nvGrpSpPr>
        <p:grpSpPr bwMode="auto">
          <a:xfrm>
            <a:off x="2627784" y="2859782"/>
            <a:ext cx="1344613" cy="1484313"/>
            <a:chOff x="6779357" y="1340888"/>
            <a:chExt cx="1345263" cy="1483804"/>
          </a:xfrm>
        </p:grpSpPr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6948751" y="24881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20" name="图片 61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79357" y="1340888"/>
              <a:ext cx="134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图片 4">
            <a:hlinkClick r:id="rId8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272646"/>
            <a:ext cx="2016224" cy="142531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SHEE577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4560" y="1510991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948264" y="2648982"/>
            <a:ext cx="24479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</a:rPr>
              <a:t>羊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524527" y="2010807"/>
            <a:ext cx="13684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4000" b="0" dirty="0" err="1">
                <a:solidFill>
                  <a:srgbClr val="FF0000"/>
                </a:solidFill>
              </a:rPr>
              <a:t>y</a:t>
            </a:r>
            <a:r>
              <a:rPr lang="en-US" altLang="zh-CN" sz="4000" b="1" dirty="0" err="1">
                <a:solidFill>
                  <a:srgbClr val="FF0000"/>
                </a:solidFill>
                <a:latin typeface="宋体" pitchFamily="2" charset="-122"/>
              </a:rPr>
              <a:t>á</a:t>
            </a:r>
            <a:r>
              <a:rPr lang="en-US" altLang="zh-CN" sz="4000" b="0" dirty="0" err="1">
                <a:solidFill>
                  <a:srgbClr val="FF0000"/>
                </a:solidFill>
              </a:rPr>
              <a:t>ng</a:t>
            </a:r>
            <a:endParaRPr lang="en-US" altLang="zh-CN" sz="4000" b="0" dirty="0">
              <a:solidFill>
                <a:srgbClr val="FF0000"/>
              </a:solidFill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1691680" y="731480"/>
            <a:ext cx="338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0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羊角下弯的“羊”</a:t>
            </a:r>
            <a:endParaRPr lang="zh-CN" altLang="en-US" sz="20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3C22CF5A-B491-41AB-8C4F-4B3188B94E36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639301EE-29A2-4001-B9A4-F85C24B91E74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30">
            <a:extLst>
              <a:ext uri="{FF2B5EF4-FFF2-40B4-BE49-F238E27FC236}">
                <a16:creationId xmlns:a16="http://schemas.microsoft.com/office/drawing/2014/main" id="{AC547817-DC19-4946-92DA-F8C6AB1F3751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EB930661-B5C8-4057-8880-8E589B721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BDF7A09B-086F-4FC0-978F-FF2A206A775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7091835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985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66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3" grpId="0" autoUpdateAnimBg="0"/>
      <p:bldP spid="4" grpId="0" autoUpdateAnimBg="0"/>
      <p:bldP spid="5" grpId="0" autoUpdateAnimBg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115616" y="234282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美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872060" y="1779662"/>
            <a:ext cx="12239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měi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3394028" y="2863324"/>
            <a:ext cx="3760889" cy="1023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美，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会意字。甲骨文字形，由“⺷（羊）、大（人）”组成。人们头上戴着羊头形的装饰物，表示人的装束漂亮好看。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8198" name="Text Box 16"/>
          <p:cNvSpPr txBox="1">
            <a:spLocks noChangeArrowheads="1"/>
          </p:cNvSpPr>
          <p:nvPr/>
        </p:nvSpPr>
        <p:spPr bwMode="auto">
          <a:xfrm>
            <a:off x="1701753" y="699542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</a:t>
            </a: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羊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”有关的会意字</a:t>
            </a:r>
            <a:endParaRPr lang="zh-CN" altLang="zh-CN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8199" name="组合 7"/>
          <p:cNvGrpSpPr>
            <a:grpSpLocks/>
          </p:cNvGrpSpPr>
          <p:nvPr/>
        </p:nvGrpSpPr>
        <p:grpSpPr bwMode="auto">
          <a:xfrm>
            <a:off x="2915816" y="1491630"/>
            <a:ext cx="1006475" cy="1154081"/>
            <a:chOff x="2566729" y="1117718"/>
            <a:chExt cx="1006475" cy="1538459"/>
          </a:xfrm>
        </p:grpSpPr>
        <p:sp>
          <p:nvSpPr>
            <p:cNvPr id="8214" name="Text Box 14"/>
            <p:cNvSpPr txBox="1">
              <a:spLocks noChangeArrowheads="1"/>
            </p:cNvSpPr>
            <p:nvPr/>
          </p:nvSpPr>
          <p:spPr bwMode="auto">
            <a:xfrm>
              <a:off x="2566729" y="2204864"/>
              <a:ext cx="1006475" cy="451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8215" name="图片 206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3650" y="1117718"/>
              <a:ext cx="49263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0" name="组合 8"/>
          <p:cNvGrpSpPr>
            <a:grpSpLocks/>
          </p:cNvGrpSpPr>
          <p:nvPr/>
        </p:nvGrpSpPr>
        <p:grpSpPr bwMode="auto">
          <a:xfrm>
            <a:off x="3895303" y="1491630"/>
            <a:ext cx="1006475" cy="1154081"/>
            <a:chOff x="3636293" y="1117718"/>
            <a:chExt cx="1006475" cy="1538459"/>
          </a:xfrm>
        </p:grpSpPr>
        <p:sp>
          <p:nvSpPr>
            <p:cNvPr id="8212" name="Text Box 15"/>
            <p:cNvSpPr txBox="1">
              <a:spLocks noChangeArrowheads="1"/>
            </p:cNvSpPr>
            <p:nvPr/>
          </p:nvSpPr>
          <p:spPr bwMode="auto">
            <a:xfrm>
              <a:off x="3636293" y="2204864"/>
              <a:ext cx="1006475" cy="451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8213" name="图片 206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5320" y="1117718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1" name="组合 9"/>
          <p:cNvGrpSpPr>
            <a:grpSpLocks/>
          </p:cNvGrpSpPr>
          <p:nvPr/>
        </p:nvGrpSpPr>
        <p:grpSpPr bwMode="auto">
          <a:xfrm>
            <a:off x="4876378" y="1491630"/>
            <a:ext cx="1006475" cy="1154081"/>
            <a:chOff x="4608044" y="1117718"/>
            <a:chExt cx="1006475" cy="1538459"/>
          </a:xfrm>
        </p:grpSpPr>
        <p:sp>
          <p:nvSpPr>
            <p:cNvPr id="8210" name="Text Box 16"/>
            <p:cNvSpPr txBox="1">
              <a:spLocks noChangeArrowheads="1"/>
            </p:cNvSpPr>
            <p:nvPr/>
          </p:nvSpPr>
          <p:spPr bwMode="auto">
            <a:xfrm>
              <a:off x="4608044" y="2204864"/>
              <a:ext cx="1006475" cy="451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8211" name="图片 206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1808" y="1117718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2" name="组合 10"/>
          <p:cNvGrpSpPr>
            <a:grpSpLocks/>
          </p:cNvGrpSpPr>
          <p:nvPr/>
        </p:nvGrpSpPr>
        <p:grpSpPr bwMode="auto">
          <a:xfrm>
            <a:off x="5855866" y="1559496"/>
            <a:ext cx="1025525" cy="1086305"/>
            <a:chOff x="5415144" y="1207718"/>
            <a:chExt cx="1026314" cy="1448619"/>
          </a:xfrm>
        </p:grpSpPr>
        <p:sp>
          <p:nvSpPr>
            <p:cNvPr id="8208" name="Text Box 16"/>
            <p:cNvSpPr txBox="1">
              <a:spLocks noChangeArrowheads="1"/>
            </p:cNvSpPr>
            <p:nvPr/>
          </p:nvSpPr>
          <p:spPr bwMode="auto">
            <a:xfrm>
              <a:off x="5425064" y="2204865"/>
              <a:ext cx="1006475" cy="4514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8209" name="图片 67609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15144" y="1207718"/>
              <a:ext cx="1026314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203" name="组合 12"/>
          <p:cNvGrpSpPr>
            <a:grpSpLocks/>
          </p:cNvGrpSpPr>
          <p:nvPr/>
        </p:nvGrpSpPr>
        <p:grpSpPr bwMode="auto">
          <a:xfrm>
            <a:off x="6854403" y="1491630"/>
            <a:ext cx="1006475" cy="1154081"/>
            <a:chOff x="6505623" y="1117718"/>
            <a:chExt cx="1006475" cy="1538459"/>
          </a:xfrm>
        </p:grpSpPr>
        <p:sp>
          <p:nvSpPr>
            <p:cNvPr id="8206" name="Text Box 16"/>
            <p:cNvSpPr txBox="1">
              <a:spLocks noChangeArrowheads="1"/>
            </p:cNvSpPr>
            <p:nvPr/>
          </p:nvSpPr>
          <p:spPr bwMode="auto">
            <a:xfrm>
              <a:off x="6505623" y="2204864"/>
              <a:ext cx="1006475" cy="451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8207" name="图片 67610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5702" y="1117718"/>
              <a:ext cx="96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204" name="Rectangle 25"/>
          <p:cNvSpPr>
            <a:spLocks noChangeArrowheads="1"/>
          </p:cNvSpPr>
          <p:nvPr/>
        </p:nvSpPr>
        <p:spPr bwMode="auto">
          <a:xfrm>
            <a:off x="-539750" y="1018134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pic>
        <p:nvPicPr>
          <p:cNvPr id="8205" name="图片 1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640" y="2764681"/>
            <a:ext cx="1546225" cy="1914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G:\00各种申报材料\《汉字奥秘》电子教材\03《汉字奥秘 34》电子教材\《汉字奥秘  3  》电子教材\第8课  挂羊头卖狗肉的“羊”\资料\羽毛头饰02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8424" y="754811"/>
            <a:ext cx="853367" cy="8046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3394028" y="3939902"/>
            <a:ext cx="376088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美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现在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表示“人的容貌、声色、才德或品格好”，还表示“食物味道的甘美”等意思。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A7275F32-BE65-4A34-9719-1C4BDC1F1430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A43CF6F6-E7AA-469D-AE87-61C8D0FA219A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30">
            <a:extLst>
              <a:ext uri="{FF2B5EF4-FFF2-40B4-BE49-F238E27FC236}">
                <a16:creationId xmlns:a16="http://schemas.microsoft.com/office/drawing/2014/main" id="{0BDCE47F-8E1F-469E-B73F-D20C15FA190F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2366F18-A9F1-4783-8BA2-3070CF90E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6C640FE3-7B09-45F9-9C92-DAE2338786B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9686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4102" grpId="0" autoUpdateAnimBg="0"/>
      <p:bldP spid="24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7220</TotalTime>
  <Words>175</Words>
  <Application>Microsoft Office PowerPoint</Application>
  <PresentationFormat>全屏显示(16:9)</PresentationFormat>
  <Paragraphs>26</Paragraphs>
  <Slides>2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1436</cp:revision>
  <dcterms:created xsi:type="dcterms:W3CDTF">2011-03-21T09:38:00Z</dcterms:created>
  <dcterms:modified xsi:type="dcterms:W3CDTF">2026-07-11T10:19:07Z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