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371" r:id="rId2"/>
    <p:sldId id="384" r:id="rId3"/>
    <p:sldId id="385" r:id="rId4"/>
    <p:sldId id="377" r:id="rId5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01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tags" Target="../tags/tag6.xml"/><Relationship Id="rId7" Type="http://schemas.openxmlformats.org/officeDocument/2006/relationships/image" Target="../media/image11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9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9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4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9.jpeg"/><Relationship Id="rId3" Type="http://schemas.openxmlformats.org/officeDocument/2006/relationships/tags" Target="../tags/tag12.xml"/><Relationship Id="rId7" Type="http://schemas.openxmlformats.org/officeDocument/2006/relationships/image" Target="../media/image17.jpeg"/><Relationship Id="rId12" Type="http://schemas.openxmlformats.org/officeDocument/2006/relationships/image" Target="../media/image21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6.jpeg"/><Relationship Id="rId11" Type="http://schemas.openxmlformats.org/officeDocument/2006/relationships/hyperlink" Target="http://hzdam.qmxgk.com/jxal.htm" TargetMode="External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76256" y="279300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豕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633494" y="2355726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shǐ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4384824" y="3186113"/>
            <a:ext cx="3154287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豕，象形字。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甲骨文字形，描绘的是一只猪的样子：长长的嘴，大肚子，四只脚，有尾巴。本义指猪。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2061" name="Picture 13" descr="F:\10校本课程_汉字奥秘\20120317汉字奥秘_特色课程\汉字奥秘\10第十讲：会意字_家牢\豕\猪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387" y="1275606"/>
            <a:ext cx="2001837" cy="1413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0" name="组合 11"/>
          <p:cNvGrpSpPr>
            <a:grpSpLocks/>
          </p:cNvGrpSpPr>
          <p:nvPr/>
        </p:nvGrpSpPr>
        <p:grpSpPr bwMode="auto">
          <a:xfrm>
            <a:off x="4384824" y="1275606"/>
            <a:ext cx="1006475" cy="1467883"/>
            <a:chOff x="3563938" y="971790"/>
            <a:chExt cx="1006475" cy="1955798"/>
          </a:xfrm>
        </p:grpSpPr>
        <p:sp>
          <p:nvSpPr>
            <p:cNvPr id="3094" name="Text Box 14"/>
            <p:cNvSpPr txBox="1">
              <a:spLocks noChangeArrowheads="1"/>
            </p:cNvSpPr>
            <p:nvPr/>
          </p:nvSpPr>
          <p:spPr bwMode="auto">
            <a:xfrm>
              <a:off x="3563938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95" name="图片 39970" descr="豕_甲骨文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9561" y="971790"/>
              <a:ext cx="795229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1" name="组合 12"/>
          <p:cNvGrpSpPr>
            <a:grpSpLocks/>
          </p:cNvGrpSpPr>
          <p:nvPr/>
        </p:nvGrpSpPr>
        <p:grpSpPr bwMode="auto">
          <a:xfrm>
            <a:off x="5512989" y="1275606"/>
            <a:ext cx="1022437" cy="1467883"/>
            <a:chOff x="4691509" y="971790"/>
            <a:chExt cx="1022437" cy="1955798"/>
          </a:xfrm>
        </p:grpSpPr>
        <p:sp>
          <p:nvSpPr>
            <p:cNvPr id="3092" name="Text Box 15"/>
            <p:cNvSpPr txBox="1">
              <a:spLocks noChangeArrowheads="1"/>
            </p:cNvSpPr>
            <p:nvPr/>
          </p:nvSpPr>
          <p:spPr bwMode="auto">
            <a:xfrm>
              <a:off x="4699490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3" name="Picture 11" descr="豕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1509" y="971790"/>
              <a:ext cx="1022437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2" name="组合 13"/>
          <p:cNvGrpSpPr>
            <a:grpSpLocks/>
          </p:cNvGrpSpPr>
          <p:nvPr/>
        </p:nvGrpSpPr>
        <p:grpSpPr bwMode="auto">
          <a:xfrm>
            <a:off x="6562523" y="1275606"/>
            <a:ext cx="1006475" cy="1467883"/>
            <a:chOff x="5740707" y="971790"/>
            <a:chExt cx="1006475" cy="1955798"/>
          </a:xfrm>
        </p:grpSpPr>
        <p:sp>
          <p:nvSpPr>
            <p:cNvPr id="3090" name="Text Box 16"/>
            <p:cNvSpPr txBox="1">
              <a:spLocks noChangeArrowheads="1"/>
            </p:cNvSpPr>
            <p:nvPr/>
          </p:nvSpPr>
          <p:spPr bwMode="auto">
            <a:xfrm>
              <a:off x="5740707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91" name="Picture 12" descr="豕_小篆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0594" y="971790"/>
              <a:ext cx="946701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3" name="组合 14"/>
          <p:cNvGrpSpPr>
            <a:grpSpLocks/>
          </p:cNvGrpSpPr>
          <p:nvPr/>
        </p:nvGrpSpPr>
        <p:grpSpPr bwMode="auto">
          <a:xfrm>
            <a:off x="1564692" y="3217522"/>
            <a:ext cx="1321667" cy="1298334"/>
            <a:chOff x="6506318" y="1196855"/>
            <a:chExt cx="1321005" cy="1731028"/>
          </a:xfrm>
        </p:grpSpPr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6663583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3089" name="图片 19476" descr="豕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6318" y="1196855"/>
              <a:ext cx="1321005" cy="1199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4" name="组合 21"/>
          <p:cNvGrpSpPr>
            <a:grpSpLocks/>
          </p:cNvGrpSpPr>
          <p:nvPr/>
        </p:nvGrpSpPr>
        <p:grpSpPr bwMode="auto">
          <a:xfrm>
            <a:off x="2943859" y="3073506"/>
            <a:ext cx="1412117" cy="1442460"/>
            <a:chOff x="7829919" y="1004079"/>
            <a:chExt cx="1412355" cy="1923996"/>
          </a:xfrm>
        </p:grpSpPr>
        <p:sp>
          <p:nvSpPr>
            <p:cNvPr id="3086" name="Text Box 16"/>
            <p:cNvSpPr txBox="1">
              <a:spLocks noChangeArrowheads="1"/>
            </p:cNvSpPr>
            <p:nvPr/>
          </p:nvSpPr>
          <p:spPr bwMode="auto">
            <a:xfrm>
              <a:off x="8032859" y="2476502"/>
              <a:ext cx="1006475" cy="451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3087" name="图片 19477" descr="豕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9919" y="1004079"/>
              <a:ext cx="1412355" cy="1440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5" name="Rectangle 21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0FCAE669-9705-48D8-8D58-BBBD109BCB8D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2D0C22A6-FE35-4FE4-9756-807E8A3B830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374A5C3E-0636-40D4-8DAA-5066789E9D0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1392015-2199-49D2-938E-07CC991AA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FBFB966F-A198-4B51-9518-91BAF1DF5248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69105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10校本课程_汉字奥秘\20120317汉字奥秘_特色课程\汉字奥秘\09第九讲：会意字\野猪图片\野猪01.jpg"/>
          <p:cNvPicPr preferRelativeResize="0"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893" y="1232146"/>
            <a:ext cx="2851171" cy="1713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F:\10校本课程_汉字奥秘\20120317汉字奥秘_特色课程\汉字奥秘\09第九讲：会意字\野猪图片\野猪0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846" y="1232146"/>
            <a:ext cx="2859275" cy="1713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10校本课程_汉字奥秘\20120317汉字奥秘_特色课程\汉字奥秘\09第九讲：会意字\野猪图片\野猪02.jpg"/>
          <p:cNvPicPr preferRelativeResize="0"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270" y="3090180"/>
            <a:ext cx="2851794" cy="1713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F:\10校本课程_汉字奥秘\20120317汉字奥秘_特色课程\汉字奥秘\09第九讲：会意字\野猪图片\野猪04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846" y="3090180"/>
            <a:ext cx="2859275" cy="1713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1691680" y="627534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与“豕”有关的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会意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6D1E322A-BD3E-4FA7-BA2E-A631BEDF8C04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C6DB466A-CE14-4E51-A79C-C31979641501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30">
            <a:extLst>
              <a:ext uri="{FF2B5EF4-FFF2-40B4-BE49-F238E27FC236}">
                <a16:creationId xmlns:a16="http://schemas.microsoft.com/office/drawing/2014/main" id="{088D4032-6E0F-46E7-822A-C9491E86145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DF99D077-BFC1-490E-97F5-2AE4F2655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文本框 14">
            <a:extLst>
              <a:ext uri="{FF2B5EF4-FFF2-40B4-BE49-F238E27FC236}">
                <a16:creationId xmlns:a16="http://schemas.microsoft.com/office/drawing/2014/main" id="{FBAE1D4F-13AF-451F-B53D-FEA49AA4B974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097480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10校本课程_汉字奥秘\20120317汉字奥秘_特色课程\汉字奥秘\09第九讲：会意字\野猪图片\野猪0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520122"/>
            <a:ext cx="4320480" cy="2897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1691680" y="627534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与“豕”有关的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会意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980B10FA-EC49-4739-8169-FD01D6DF8373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8444EDDF-3645-4DC6-8920-EDBB0045D719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30">
            <a:extLst>
              <a:ext uri="{FF2B5EF4-FFF2-40B4-BE49-F238E27FC236}">
                <a16:creationId xmlns:a16="http://schemas.microsoft.com/office/drawing/2014/main" id="{1DFAF53F-FCC0-47E2-B7B5-FB4FCC76D2D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A655F5F-DAD4-4643-9B6E-9156BCC0B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本框 14">
            <a:extLst>
              <a:ext uri="{FF2B5EF4-FFF2-40B4-BE49-F238E27FC236}">
                <a16:creationId xmlns:a16="http://schemas.microsoft.com/office/drawing/2014/main" id="{37658306-81EC-4112-B90F-2E5F2145335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5869050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947024" y="1134667"/>
            <a:ext cx="24495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敢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7667749" y="735806"/>
            <a:ext cx="10080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</a:rPr>
              <a:t>g</a:t>
            </a:r>
            <a:r>
              <a:rPr lang="en-US" altLang="zh-CN" sz="3600" b="1">
                <a:solidFill>
                  <a:srgbClr val="FF0000"/>
                </a:solidFill>
                <a:latin typeface="宋体" charset="-122"/>
              </a:rPr>
              <a:t>ǎ</a:t>
            </a:r>
            <a:r>
              <a:rPr lang="en-US" altLang="zh-CN" sz="3600">
                <a:solidFill>
                  <a:srgbClr val="FF0000"/>
                </a:solidFill>
              </a:rPr>
              <a:t>n</a:t>
            </a:r>
          </a:p>
        </p:txBody>
      </p:sp>
      <p:sp>
        <p:nvSpPr>
          <p:cNvPr id="10272" name="Text Box 32"/>
          <p:cNvSpPr txBox="1">
            <a:spLocks noChangeArrowheads="1"/>
          </p:cNvSpPr>
          <p:nvPr/>
        </p:nvSpPr>
        <p:spPr bwMode="auto">
          <a:xfrm>
            <a:off x="4370322" y="2896792"/>
            <a:ext cx="459416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敢，会意字。甲骨文字形，就像是一个人手握猎叉，迎面刺向野猪（豕）的样子。野猪是一种很凶猛的野兽，敢于和野猪进行搏斗并捕获它，需要有很大的胆量和勇气。敢，表示“进取、大胆、勇猛”的意思。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9225" name="组合 14"/>
          <p:cNvGrpSpPr>
            <a:grpSpLocks/>
          </p:cNvGrpSpPr>
          <p:nvPr/>
        </p:nvGrpSpPr>
        <p:grpSpPr bwMode="auto">
          <a:xfrm>
            <a:off x="4069581" y="1347613"/>
            <a:ext cx="1006475" cy="1472296"/>
            <a:chOff x="3332446" y="964279"/>
            <a:chExt cx="1006475" cy="1963795"/>
          </a:xfrm>
        </p:grpSpPr>
        <p:sp>
          <p:nvSpPr>
            <p:cNvPr id="9239" name="Text Box 14"/>
            <p:cNvSpPr txBox="1">
              <a:spLocks noChangeArrowheads="1"/>
            </p:cNvSpPr>
            <p:nvPr/>
          </p:nvSpPr>
          <p:spPr bwMode="auto">
            <a:xfrm>
              <a:off x="3332446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9240" name="图片 19484" descr="敢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2412" y="964279"/>
              <a:ext cx="606542" cy="1440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6" name="组合 13"/>
          <p:cNvGrpSpPr>
            <a:grpSpLocks/>
          </p:cNvGrpSpPr>
          <p:nvPr/>
        </p:nvGrpSpPr>
        <p:grpSpPr bwMode="auto">
          <a:xfrm>
            <a:off x="4986686" y="1347613"/>
            <a:ext cx="1006475" cy="1472296"/>
            <a:chOff x="4384169" y="964279"/>
            <a:chExt cx="1006475" cy="1963795"/>
          </a:xfrm>
        </p:grpSpPr>
        <p:sp>
          <p:nvSpPr>
            <p:cNvPr id="9237" name="Text Box 15"/>
            <p:cNvSpPr txBox="1">
              <a:spLocks noChangeArrowheads="1"/>
            </p:cNvSpPr>
            <p:nvPr/>
          </p:nvSpPr>
          <p:spPr bwMode="auto">
            <a:xfrm>
              <a:off x="4384169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238" name="图片 11295" descr="敢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2500" y="964279"/>
              <a:ext cx="909813" cy="1440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7" name="组合 12"/>
          <p:cNvGrpSpPr>
            <a:grpSpLocks/>
          </p:cNvGrpSpPr>
          <p:nvPr/>
        </p:nvGrpSpPr>
        <p:grpSpPr bwMode="auto">
          <a:xfrm>
            <a:off x="6102840" y="1347613"/>
            <a:ext cx="1061448" cy="1472296"/>
            <a:chOff x="5435670" y="964279"/>
            <a:chExt cx="1061448" cy="1963795"/>
          </a:xfrm>
        </p:grpSpPr>
        <p:sp>
          <p:nvSpPr>
            <p:cNvPr id="9235" name="Text Box 16"/>
            <p:cNvSpPr txBox="1">
              <a:spLocks noChangeArrowheads="1"/>
            </p:cNvSpPr>
            <p:nvPr/>
          </p:nvSpPr>
          <p:spPr bwMode="auto">
            <a:xfrm>
              <a:off x="5463157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9236" name="图片 11291" descr="敢_篆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5670" y="964279"/>
              <a:ext cx="1061448" cy="1440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8" name="组合 11"/>
          <p:cNvGrpSpPr>
            <a:grpSpLocks/>
          </p:cNvGrpSpPr>
          <p:nvPr/>
        </p:nvGrpSpPr>
        <p:grpSpPr bwMode="auto">
          <a:xfrm>
            <a:off x="1447839" y="3069413"/>
            <a:ext cx="1323961" cy="1302427"/>
            <a:chOff x="6059551" y="1191398"/>
            <a:chExt cx="1323998" cy="1736485"/>
          </a:xfrm>
        </p:grpSpPr>
        <p:sp>
          <p:nvSpPr>
            <p:cNvPr id="9233" name="Text Box 16"/>
            <p:cNvSpPr txBox="1">
              <a:spLocks noChangeArrowheads="1"/>
            </p:cNvSpPr>
            <p:nvPr/>
          </p:nvSpPr>
          <p:spPr bwMode="auto">
            <a:xfrm>
              <a:off x="6218312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隶书</a:t>
              </a:r>
            </a:p>
          </p:txBody>
        </p:sp>
        <p:pic>
          <p:nvPicPr>
            <p:cNvPr id="9234" name="图片 19485" descr="敢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9551" y="1191398"/>
              <a:ext cx="1323998" cy="11519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9" name="组合 10"/>
          <p:cNvGrpSpPr>
            <a:grpSpLocks/>
          </p:cNvGrpSpPr>
          <p:nvPr/>
        </p:nvGrpSpPr>
        <p:grpSpPr bwMode="auto">
          <a:xfrm>
            <a:off x="2771801" y="2925397"/>
            <a:ext cx="1512168" cy="1446553"/>
            <a:chOff x="7716614" y="998620"/>
            <a:chExt cx="1511834" cy="1929455"/>
          </a:xfrm>
        </p:grpSpPr>
        <p:sp>
          <p:nvSpPr>
            <p:cNvPr id="9231" name="Text Box 16"/>
            <p:cNvSpPr txBox="1">
              <a:spLocks noChangeArrowheads="1"/>
            </p:cNvSpPr>
            <p:nvPr/>
          </p:nvSpPr>
          <p:spPr bwMode="auto">
            <a:xfrm>
              <a:off x="7969294" y="2476500"/>
              <a:ext cx="1006475" cy="451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9232" name="图片 19486" descr="敢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6614" y="998620"/>
              <a:ext cx="1511834" cy="1440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pic>
        <p:nvPicPr>
          <p:cNvPr id="9241" name="Picture 25" descr="G:\00各种申报材料\2020\《汉字奥秘》校本教材\02汉字奥秘插图_资料\03汉字有关图片（夏璠梓初稿）\005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369" y="1629966"/>
            <a:ext cx="10445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2" name="Picture 26" descr="G:\00各种申报材料\2020\《汉字奥秘》校本教材\02汉字奥秘插图_资料\03汉字有关图片（夏璠梓初稿）\0049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094" y="1216819"/>
            <a:ext cx="1585913" cy="1264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1691680" y="627534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与“豕”有关的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会意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C700BE97-EA19-4C04-89F7-C7DD0A346A9B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4D721E1-5C38-4C08-8E0B-A99A7D379876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7D2C9311-2C8E-4D29-9A7E-D9DE3B615DB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E427606-3D33-4882-827D-4BDAE16B1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B4C4E540-E066-4BC6-8A6E-3DE2A967EF84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56162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0" grpId="0"/>
      <p:bldP spid="10271" grpId="0"/>
      <p:bldP spid="1027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7220</TotalTime>
  <Words>193</Words>
  <Application>Microsoft Office PowerPoint</Application>
  <PresentationFormat>全屏显示(16:9)</PresentationFormat>
  <Paragraphs>33</Paragraphs>
  <Slides>4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1436</cp:revision>
  <dcterms:created xsi:type="dcterms:W3CDTF">2011-03-21T09:38:00Z</dcterms:created>
  <dcterms:modified xsi:type="dcterms:W3CDTF">2026-07-11T10:18:22Z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