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1" r:id="rId2"/>
    <p:sldId id="32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zdam.qmxgk.com/jxal.htm" TargetMode="External"/><Relationship Id="rId13" Type="http://schemas.openxmlformats.org/officeDocument/2006/relationships/image" Target="../media/image7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6.jpeg"/><Relationship Id="rId2" Type="http://schemas.openxmlformats.org/officeDocument/2006/relationships/audio" Target="../media/media1.WAV"/><Relationship Id="rId16" Type="http://schemas.openxmlformats.org/officeDocument/2006/relationships/image" Target="../media/image10.jpeg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5.jpeg"/><Relationship Id="rId5" Type="http://schemas.openxmlformats.org/officeDocument/2006/relationships/tags" Target="../tags/tag3.xml"/><Relationship Id="rId15" Type="http://schemas.openxmlformats.org/officeDocument/2006/relationships/image" Target="../media/image9.png"/><Relationship Id="rId10" Type="http://schemas.openxmlformats.org/officeDocument/2006/relationships/image" Target="../media/image4.jpeg"/><Relationship Id="rId4" Type="http://schemas.openxmlformats.org/officeDocument/2006/relationships/tags" Target="../tags/tag2.xml"/><Relationship Id="rId9" Type="http://schemas.openxmlformats.org/officeDocument/2006/relationships/image" Target="../media/image3.jpe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hzdam.qmxgk.com/jxal.htm" TargetMode="External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12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6.jpeg"/><Relationship Id="rId5" Type="http://schemas.openxmlformats.org/officeDocument/2006/relationships/image" Target="../media/image11.jpeg"/><Relationship Id="rId10" Type="http://schemas.openxmlformats.org/officeDocument/2006/relationships/image" Target="../media/image1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4217194" y="2859782"/>
            <a:ext cx="309111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羊，象形字。甲骨文字形，描绘的是正面观察的羊头形象。特别突出了向下弯卷的羊角。羊，是一种哺乳动物，反刍类，一般头上有一对角，品种很多</a:t>
            </a:r>
            <a:r>
              <a:rPr lang="zh-CN" altLang="zh-CN" sz="1400" b="0" dirty="0">
                <a:solidFill>
                  <a:srgbClr val="0000CC"/>
                </a:solidFill>
                <a:latin typeface="+mn-ea"/>
                <a:ea typeface="+mn-ea"/>
                <a:hlinkClick r:id="rId8"/>
              </a:rPr>
              <a:t>。</a:t>
            </a:r>
            <a:endParaRPr lang="zh-CN" altLang="zh-CN" sz="1400" b="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4283968" y="1375469"/>
            <a:ext cx="1006475" cy="1484313"/>
            <a:chOff x="2698039" y="1340888"/>
            <a:chExt cx="1006475" cy="1483804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2698039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7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6013" y="1340888"/>
              <a:ext cx="53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6546552" y="1375469"/>
            <a:ext cx="1193800" cy="1484313"/>
            <a:chOff x="4569303" y="1340888"/>
            <a:chExt cx="1193684" cy="1483804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4662908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金书</a:t>
              </a:r>
            </a:p>
          </p:txBody>
        </p:sp>
        <p:pic>
          <p:nvPicPr>
            <p:cNvPr id="11" name="图片 207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303" y="1340888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8"/>
          <p:cNvGrpSpPr>
            <a:grpSpLocks/>
          </p:cNvGrpSpPr>
          <p:nvPr/>
        </p:nvGrpSpPr>
        <p:grpSpPr bwMode="auto">
          <a:xfrm>
            <a:off x="5371406" y="1375469"/>
            <a:ext cx="1023937" cy="1484313"/>
            <a:chOff x="3548974" y="1340888"/>
            <a:chExt cx="1023158" cy="1483804"/>
          </a:xfrm>
        </p:grpSpPr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3557316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4" name="Picture 13" descr="羊_金文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8974" y="1340888"/>
              <a:ext cx="102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1"/>
          <p:cNvGrpSpPr>
            <a:grpSpLocks/>
          </p:cNvGrpSpPr>
          <p:nvPr/>
        </p:nvGrpSpPr>
        <p:grpSpPr bwMode="auto">
          <a:xfrm>
            <a:off x="1690737" y="2859782"/>
            <a:ext cx="1006475" cy="1484313"/>
            <a:chOff x="5710502" y="1340888"/>
            <a:chExt cx="1006475" cy="1483804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710502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7" name="图片 207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2160" y="134088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2627784" y="2859782"/>
            <a:ext cx="1344613" cy="1484313"/>
            <a:chOff x="6779357" y="1340888"/>
            <a:chExt cx="1345263" cy="1483804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6948751" y="248814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20" name="图片 61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9357" y="1340888"/>
              <a:ext cx="134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图片 4">
            <a:hlinkClick r:id="rId8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72646"/>
            <a:ext cx="2016224" cy="14253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SHEE57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560" y="1510991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948264" y="2648982"/>
            <a:ext cx="24479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羊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524527" y="2010807"/>
            <a:ext cx="13684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4000" b="0" dirty="0" err="1">
                <a:solidFill>
                  <a:srgbClr val="FF0000"/>
                </a:solidFill>
              </a:rPr>
              <a:t>y</a:t>
            </a:r>
            <a:r>
              <a:rPr lang="en-US" altLang="zh-CN" sz="4000" b="1" dirty="0" err="1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sz="4000" b="0" dirty="0" err="1">
                <a:solidFill>
                  <a:srgbClr val="FF0000"/>
                </a:solidFill>
              </a:rPr>
              <a:t>ng</a:t>
            </a:r>
            <a:endParaRPr lang="en-US" altLang="zh-CN" sz="4000" b="0" dirty="0">
              <a:solidFill>
                <a:srgbClr val="FF0000"/>
              </a:solidFill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691680" y="73148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羊角下弯的“羊”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3C22CF5A-B491-41AB-8C4F-4B3188B94E36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639301EE-29A2-4001-B9A4-F85C24B91E74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AC547817-DC19-4946-92DA-F8C6AB1F375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B930661-B5C8-4057-8880-8E589B721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BDF7A09B-086F-4FC0-978F-FF2A206A775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09183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98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6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8"/>
          <p:cNvSpPr>
            <a:spLocks noChangeArrowheads="1"/>
          </p:cNvSpPr>
          <p:nvPr/>
        </p:nvSpPr>
        <p:spPr bwMode="auto">
          <a:xfrm>
            <a:off x="0" y="4847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4276397" y="3038049"/>
            <a:ext cx="44000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养，会意字。甲骨文、金文字形，由“⺶（羊）、攴”组成，手拿着鞭子赶羊去吃草，表示“放牧”的意思。与“牧”同义，放牛与放羊是一样的。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692276" y="694862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羊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”有关的会意字</a:t>
            </a:r>
            <a:endParaRPr lang="zh-CN" altLang="zh-CN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6659686" y="111869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养</a:t>
            </a: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7232774" y="555526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yǎng</a:t>
            </a:r>
            <a:endParaRPr lang="zh-CN" altLang="en-US" sz="44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7178" name="组合 12"/>
          <p:cNvGrpSpPr>
            <a:grpSpLocks/>
          </p:cNvGrpSpPr>
          <p:nvPr/>
        </p:nvGrpSpPr>
        <p:grpSpPr bwMode="auto">
          <a:xfrm>
            <a:off x="6202114" y="1474400"/>
            <a:ext cx="1006475" cy="1385382"/>
            <a:chOff x="5694303" y="1080211"/>
            <a:chExt cx="1006475" cy="1847864"/>
          </a:xfrm>
        </p:grpSpPr>
        <p:sp>
          <p:nvSpPr>
            <p:cNvPr id="7187" name="Text Box 16"/>
            <p:cNvSpPr txBox="1">
              <a:spLocks noChangeArrowheads="1"/>
            </p:cNvSpPr>
            <p:nvPr/>
          </p:nvSpPr>
          <p:spPr bwMode="auto">
            <a:xfrm>
              <a:off x="5694303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8" name="图片 207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5816" y="1080211"/>
              <a:ext cx="783449" cy="1440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18"/>
          <p:cNvGrpSpPr>
            <a:grpSpLocks/>
          </p:cNvGrpSpPr>
          <p:nvPr/>
        </p:nvGrpSpPr>
        <p:grpSpPr bwMode="auto">
          <a:xfrm>
            <a:off x="2033341" y="3070669"/>
            <a:ext cx="1025525" cy="1123076"/>
            <a:chOff x="6508757" y="1430888"/>
            <a:chExt cx="1026314" cy="1496837"/>
          </a:xfrm>
        </p:grpSpPr>
        <p:sp>
          <p:nvSpPr>
            <p:cNvPr id="7185" name="Text Box 16"/>
            <p:cNvSpPr txBox="1">
              <a:spLocks noChangeArrowheads="1"/>
            </p:cNvSpPr>
            <p:nvPr/>
          </p:nvSpPr>
          <p:spPr bwMode="auto">
            <a:xfrm>
              <a:off x="6518677" y="2476500"/>
              <a:ext cx="1006475" cy="45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6" name="图片 6760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8757" y="1430888"/>
              <a:ext cx="102631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80" name="组合 19"/>
          <p:cNvGrpSpPr>
            <a:grpSpLocks/>
          </p:cNvGrpSpPr>
          <p:nvPr/>
        </p:nvGrpSpPr>
        <p:grpSpPr bwMode="auto">
          <a:xfrm>
            <a:off x="3130873" y="3003798"/>
            <a:ext cx="1081087" cy="1189947"/>
            <a:chOff x="7718335" y="1340888"/>
            <a:chExt cx="1080000" cy="1587187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7755099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84" name="图片 6760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8335" y="1340888"/>
              <a:ext cx="1080000" cy="1079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1" name="Rectangle 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7182" name="图片 1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13" y="1498318"/>
            <a:ext cx="2194524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4139952" y="1474399"/>
            <a:ext cx="1006475" cy="1385383"/>
            <a:chOff x="4139952" y="1347614"/>
            <a:chExt cx="1006475" cy="1385383"/>
          </a:xfrm>
        </p:grpSpPr>
        <p:sp>
          <p:nvSpPr>
            <p:cNvPr id="7191" name="Text Box 14"/>
            <p:cNvSpPr txBox="1">
              <a:spLocks noChangeArrowheads="1"/>
            </p:cNvSpPr>
            <p:nvPr/>
          </p:nvSpPr>
          <p:spPr bwMode="auto">
            <a:xfrm>
              <a:off x="4139952" y="2394443"/>
              <a:ext cx="100647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27" name="Picture 3" descr="C:\Users\lenovo\Desktop\Doc2.files\养_甲骨文01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6397" y="1347614"/>
              <a:ext cx="733585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5183733" y="1474399"/>
            <a:ext cx="1006475" cy="1385383"/>
            <a:chOff x="5183733" y="1347614"/>
            <a:chExt cx="1006475" cy="1385383"/>
          </a:xfrm>
        </p:grpSpPr>
        <p:sp>
          <p:nvSpPr>
            <p:cNvPr id="7189" name="Text Box 15"/>
            <p:cNvSpPr txBox="1">
              <a:spLocks noChangeArrowheads="1"/>
            </p:cNvSpPr>
            <p:nvPr/>
          </p:nvSpPr>
          <p:spPr bwMode="auto">
            <a:xfrm>
              <a:off x="5183733" y="2394443"/>
              <a:ext cx="100647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28" name="Picture 4" descr="C:\Users\lenovo\Desktop\Doc2.files\养_金文01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6512" y="1347614"/>
              <a:ext cx="980917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4276397" y="3795886"/>
            <a:ext cx="440005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养，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字形，由“羊、食”组成，突出了用食物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饲养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”动物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的意思，与“牧”有了分工。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617E059C-517E-4778-855D-AF3DB0712F85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88393259-282B-4C8C-BB4C-7D5AB02E1F15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30">
            <a:extLst>
              <a:ext uri="{FF2B5EF4-FFF2-40B4-BE49-F238E27FC236}">
                <a16:creationId xmlns:a16="http://schemas.microsoft.com/office/drawing/2014/main" id="{7192066F-EEA2-4A95-916C-45BBD87E234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592BFB9-3B23-4EE5-A8C2-95F6D8642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0B5AA019-2110-4528-822C-7F92D5E184C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329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 autoUpdateAnimBg="0"/>
      <p:bldP spid="17" grpId="0" autoUpdateAnimBg="0"/>
      <p:bldP spid="18" grpId="0" autoUpdateAnimBg="0"/>
      <p:bldP spid="2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7220</TotalTime>
  <Words>175</Words>
  <Application>Microsoft Office PowerPoint</Application>
  <PresentationFormat>全屏显示(16:9)</PresentationFormat>
  <Paragraphs>26</Paragraphs>
  <Slides>2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1436</cp:revision>
  <dcterms:created xsi:type="dcterms:W3CDTF">2011-03-21T09:38:00Z</dcterms:created>
  <dcterms:modified xsi:type="dcterms:W3CDTF">2026-07-11T10:17:32Z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