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2" r:id="rId2"/>
    <p:sldId id="413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10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2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tags" Target="../tags/tag1.xml"/><Relationship Id="rId1" Type="http://schemas.openxmlformats.org/officeDocument/2006/relationships/audio" Target="dow00004.wav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jpeg"/><Relationship Id="rId4" Type="http://schemas.openxmlformats.org/officeDocument/2006/relationships/tags" Target="../tags/tag3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tags" Target="../tags/tag6.xml"/><Relationship Id="rId7" Type="http://schemas.openxmlformats.org/officeDocument/2006/relationships/image" Target="../media/image12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1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6087" y="2576974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牛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712" y="199568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ni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ú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10915" y="3051602"/>
            <a:ext cx="3024188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牛，象形字。甲骨文字形，描绘的是正面观察的牛头形象，突出了牛角向上弯的特点。</a:t>
            </a:r>
          </a:p>
        </p:txBody>
      </p:sp>
      <p:pic>
        <p:nvPicPr>
          <p:cNvPr id="4104" name="图片 13" descr="H:\《汉字文化》文本教材\20200210汉字演变形体\牛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7" y="1383506"/>
            <a:ext cx="1284287" cy="1355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5" name="组合 7"/>
          <p:cNvGrpSpPr>
            <a:grpSpLocks/>
          </p:cNvGrpSpPr>
          <p:nvPr/>
        </p:nvGrpSpPr>
        <p:grpSpPr bwMode="auto">
          <a:xfrm>
            <a:off x="5244539" y="1385887"/>
            <a:ext cx="1006475" cy="1190974"/>
            <a:chOff x="4644232" y="1340245"/>
            <a:chExt cx="1006475" cy="1587539"/>
          </a:xfrm>
        </p:grpSpPr>
        <p:sp>
          <p:nvSpPr>
            <p:cNvPr id="4118" name="Text Box 15"/>
            <p:cNvSpPr txBox="1">
              <a:spLocks noChangeArrowheads="1"/>
            </p:cNvSpPr>
            <p:nvPr/>
          </p:nvSpPr>
          <p:spPr bwMode="auto">
            <a:xfrm>
              <a:off x="4644232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9" name="图片 10267" descr="说明: C:\Users\lenovo\Desktop\20200210汉字演变形体\牛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364" y="1340245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8"/>
          <p:cNvGrpSpPr>
            <a:grpSpLocks/>
          </p:cNvGrpSpPr>
          <p:nvPr/>
        </p:nvGrpSpPr>
        <p:grpSpPr bwMode="auto">
          <a:xfrm>
            <a:off x="6204414" y="1385887"/>
            <a:ext cx="1006475" cy="1190974"/>
            <a:chOff x="5724526" y="1340245"/>
            <a:chExt cx="1006475" cy="1587539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5724526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7" name="图片 17432" descr="说明: C:\Users\lenovo\Desktop\20200210汉字演变形体\牛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500" y="1340245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9"/>
          <p:cNvGrpSpPr>
            <a:grpSpLocks/>
          </p:cNvGrpSpPr>
          <p:nvPr/>
        </p:nvGrpSpPr>
        <p:grpSpPr bwMode="auto">
          <a:xfrm>
            <a:off x="7164288" y="1520429"/>
            <a:ext cx="1231900" cy="1056304"/>
            <a:chOff x="6404930" y="1520245"/>
            <a:chExt cx="1231580" cy="1407309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6517483" y="2476500"/>
              <a:ext cx="1006475" cy="451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5" name="图片 62" descr="说明: G:\00各种申报材料\2020\20200611《汉字奥秘》\02插图资料\隶书楷书1\新建文件夹\牛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930" y="1520245"/>
              <a:ext cx="123158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6"/>
          <p:cNvGrpSpPr>
            <a:grpSpLocks/>
          </p:cNvGrpSpPr>
          <p:nvPr/>
        </p:nvGrpSpPr>
        <p:grpSpPr bwMode="auto">
          <a:xfrm>
            <a:off x="4284664" y="1385887"/>
            <a:ext cx="1006475" cy="1190974"/>
            <a:chOff x="3563938" y="1340245"/>
            <a:chExt cx="1006475" cy="1587539"/>
          </a:xfrm>
        </p:grpSpPr>
        <p:sp>
          <p:nvSpPr>
            <p:cNvPr id="4112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13" name="图片 23" descr="C:\Users\lenovo\Desktop\20200210汉字演变形体\牛_甲骨文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748" y="1340245"/>
              <a:ext cx="646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7" descr="image00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75" y="3002618"/>
            <a:ext cx="1944513" cy="117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ow00004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53779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50207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牛角向上的“牛”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F94BBAD2-A7DD-48B6-92C6-1EBE2A49CEA7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36436131-810F-4440-B9B9-FDE464D3C892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449D2145-17BF-4BCD-87D5-3F915A381BD1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56E2EF1-A9FB-4B73-9B88-8061032DE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E63B60FC-6193-4F27-B7D1-FC2FBE885CC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170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1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2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5796136" y="1329332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zh-CN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牵</a:t>
            </a:r>
            <a:endParaRPr lang="zh-CN" altLang="en-US" sz="12000" dirty="0">
              <a:solidFill>
                <a:srgbClr val="FF0000"/>
              </a:solidFill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6353347" y="843558"/>
            <a:ext cx="15494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qi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ā</a:t>
            </a: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2325230" y="3224465"/>
            <a:ext cx="376335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牵，会意兼形声字。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字形，由“玄、冖、牛”组成。冖，像缰绳；玄，声旁，表示读音。手拉着缰绳，向前引牛。表示“拉、引领向前”的意思。</a:t>
            </a: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674814" y="669925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牛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”有关的会意字</a:t>
            </a:r>
          </a:p>
        </p:txBody>
      </p:sp>
      <p:pic>
        <p:nvPicPr>
          <p:cNvPr id="5128" name="Picture 14" descr="F:\10校本课程_汉字奥秘\20120317汉字奥秘_特色课程\汉字奥秘\04二下\05第五讲：牛部汉字：牛告牺牲牢牧牵牟\图片资料\牵牛图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594" y="3148673"/>
            <a:ext cx="2394147" cy="16214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9" name="组合 5"/>
          <p:cNvGrpSpPr>
            <a:grpSpLocks/>
          </p:cNvGrpSpPr>
          <p:nvPr/>
        </p:nvGrpSpPr>
        <p:grpSpPr bwMode="auto">
          <a:xfrm>
            <a:off x="2431206" y="1629966"/>
            <a:ext cx="1006475" cy="1189945"/>
            <a:chOff x="5868988" y="1340888"/>
            <a:chExt cx="1006475" cy="1587186"/>
          </a:xfrm>
        </p:grpSpPr>
        <p:sp>
          <p:nvSpPr>
            <p:cNvPr id="5137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5138" name="图片 14361" descr="说明: C:\Users\lenovo\Desktop\20200210汉字演变形体\牵_篆书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2752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0" name="组合 6"/>
          <p:cNvGrpSpPr>
            <a:grpSpLocks/>
          </p:cNvGrpSpPr>
          <p:nvPr/>
        </p:nvGrpSpPr>
        <p:grpSpPr bwMode="auto">
          <a:xfrm>
            <a:off x="3645644" y="1629966"/>
            <a:ext cx="1006475" cy="1189945"/>
            <a:chOff x="6662738" y="1340888"/>
            <a:chExt cx="1006475" cy="1587186"/>
          </a:xfrm>
        </p:grpSpPr>
        <p:sp>
          <p:nvSpPr>
            <p:cNvPr id="5135" name="Text Box 16"/>
            <p:cNvSpPr txBox="1">
              <a:spLocks noChangeArrowheads="1"/>
            </p:cNvSpPr>
            <p:nvPr/>
          </p:nvSpPr>
          <p:spPr bwMode="auto">
            <a:xfrm>
              <a:off x="666273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5136" name="图片 32" descr="说明: G:\00各种申报材料\2020\20200611《汉字奥秘》\02插图资料\隶书楷书2-1\牵_楷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028" y="1340888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1" name="组合 7"/>
          <p:cNvGrpSpPr>
            <a:grpSpLocks/>
          </p:cNvGrpSpPr>
          <p:nvPr/>
        </p:nvGrpSpPr>
        <p:grpSpPr bwMode="auto">
          <a:xfrm>
            <a:off x="4861669" y="1629966"/>
            <a:ext cx="1006475" cy="1189945"/>
            <a:chOff x="7680840" y="1340888"/>
            <a:chExt cx="1006475" cy="1587186"/>
          </a:xfrm>
        </p:grpSpPr>
        <p:sp>
          <p:nvSpPr>
            <p:cNvPr id="5133" name="Text Box 16"/>
            <p:cNvSpPr txBox="1">
              <a:spLocks noChangeArrowheads="1"/>
            </p:cNvSpPr>
            <p:nvPr/>
          </p:nvSpPr>
          <p:spPr bwMode="auto">
            <a:xfrm>
              <a:off x="7680840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5134" name="图片 45" descr="说明: G:\00各种申报材料\2020\20200611《汉字奥秘》\02插图资料\隶书楷书2-1\牵_楷书2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0919" y="134088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32" name="Rectangle 1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C2500C0F-73A5-4959-8FA2-29710C42EF3C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2B72287C-43F0-4290-BD05-D5148B7BCBE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30">
            <a:extLst>
              <a:ext uri="{FF2B5EF4-FFF2-40B4-BE49-F238E27FC236}">
                <a16:creationId xmlns:a16="http://schemas.microsoft.com/office/drawing/2014/main" id="{7123766A-EFFC-44E5-8CAB-BBB5F22A65F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3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4B2FAAB-028C-46FB-8424-3B1D7899B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14">
            <a:extLst>
              <a:ext uri="{FF2B5EF4-FFF2-40B4-BE49-F238E27FC236}">
                <a16:creationId xmlns:a16="http://schemas.microsoft.com/office/drawing/2014/main" id="{BCFC828D-DAC5-4BC2-A2F6-CE9A37ABC851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593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1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7217</TotalTime>
  <Words>131</Words>
  <Application>Microsoft Office PowerPoint</Application>
  <PresentationFormat>全屏显示(16:9)</PresentationFormat>
  <Paragraphs>21</Paragraphs>
  <Slides>2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1434</cp:revision>
  <dcterms:created xsi:type="dcterms:W3CDTF">2011-03-21T09:38:00Z</dcterms:created>
  <dcterms:modified xsi:type="dcterms:W3CDTF">2026-07-11T10:11:15Z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