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12" r:id="rId2"/>
    <p:sldId id="316" r:id="rId3"/>
    <p:sldId id="31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1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0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tags" Target="../tags/tag8.xml"/><Relationship Id="rId7" Type="http://schemas.openxmlformats.org/officeDocument/2006/relationships/image" Target="../media/image9.png"/><Relationship Id="rId12" Type="http://schemas.openxmlformats.org/officeDocument/2006/relationships/image" Target="../media/image10.jpeg"/><Relationship Id="rId2" Type="http://schemas.openxmlformats.org/officeDocument/2006/relationships/tags" Target="../tags/tag7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17.jpeg"/><Relationship Id="rId11" Type="http://schemas.openxmlformats.org/officeDocument/2006/relationships/image" Target="../media/image21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20.jpeg"/><Relationship Id="rId4" Type="http://schemas.openxmlformats.org/officeDocument/2006/relationships/tags" Target="../tags/tag9.xml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449D2145-17BF-4BCD-87D5-3F915A381BD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56E2EF1-A9FB-4B73-9B88-8061032DE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63B60FC-6193-4F27-B7D1-FC2FBE885CC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6588695" y="2865006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zh-CN" sz="12000" dirty="0">
                <a:solidFill>
                  <a:srgbClr val="FF0000"/>
                </a:solidFill>
                <a:latin typeface="宋体" panose="02010600030101010101" pitchFamily="2" charset="-122"/>
              </a:rPr>
              <a:t>攴</a:t>
            </a:r>
            <a:endParaRPr lang="zh-CN" altLang="en-US" sz="12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7271320" y="2283718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0" dirty="0">
                <a:solidFill>
                  <a:srgbClr val="FF0000"/>
                </a:solidFill>
                <a:ea typeface="仿宋_GB2312" pitchFamily="49" charset="-122"/>
              </a:rPr>
              <a:t>p</a:t>
            </a:r>
            <a:r>
              <a:rPr lang="zh-CN" altLang="zh-CN" sz="4400" b="0" dirty="0">
                <a:solidFill>
                  <a:srgbClr val="FF0000"/>
                </a:solidFill>
                <a:ea typeface="仿宋_GB2312" pitchFamily="49" charset="-122"/>
              </a:rPr>
              <a:t>ū</a:t>
            </a:r>
            <a:endParaRPr lang="en-US" altLang="zh-CN" sz="4400" b="0" dirty="0">
              <a:solidFill>
                <a:srgbClr val="FF0000"/>
              </a:solidFill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419872" y="2859782"/>
            <a:ext cx="349192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攴，甲骨文字形，描绘的是手拿着棍棒，敲击东西的样子。</a:t>
            </a:r>
          </a:p>
        </p:txBody>
      </p:sp>
      <p:sp>
        <p:nvSpPr>
          <p:cNvPr id="14" name="Text Box 22"/>
          <p:cNvSpPr txBox="1">
            <a:spLocks noChangeArrowheads="1"/>
          </p:cNvSpPr>
          <p:nvPr/>
        </p:nvSpPr>
        <p:spPr bwMode="auto">
          <a:xfrm>
            <a:off x="3419872" y="3570734"/>
            <a:ext cx="349192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攴，作偏旁时形变为“攵、支”。以“攴（攵、支）”作偏旁汉字，多与“打、敲、击”等手的动作有关。</a:t>
            </a:r>
          </a:p>
        </p:txBody>
      </p:sp>
      <p:grpSp>
        <p:nvGrpSpPr>
          <p:cNvPr id="3081" name="组合 7"/>
          <p:cNvGrpSpPr>
            <a:grpSpLocks/>
          </p:cNvGrpSpPr>
          <p:nvPr/>
        </p:nvGrpSpPr>
        <p:grpSpPr bwMode="auto">
          <a:xfrm>
            <a:off x="1979712" y="1419622"/>
            <a:ext cx="1006475" cy="1190864"/>
            <a:chOff x="3542795" y="1340888"/>
            <a:chExt cx="1006475" cy="1586700"/>
          </a:xfrm>
        </p:grpSpPr>
        <p:sp>
          <p:nvSpPr>
            <p:cNvPr id="3096" name="Text Box 14"/>
            <p:cNvSpPr txBox="1">
              <a:spLocks noChangeArrowheads="1"/>
            </p:cNvSpPr>
            <p:nvPr/>
          </p:nvSpPr>
          <p:spPr bwMode="auto">
            <a:xfrm>
              <a:off x="3542795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3097" name="图片 6760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2874" y="1340888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8"/>
          <p:cNvGrpSpPr>
            <a:grpSpLocks/>
          </p:cNvGrpSpPr>
          <p:nvPr/>
        </p:nvGrpSpPr>
        <p:grpSpPr bwMode="auto">
          <a:xfrm>
            <a:off x="3031889" y="1419622"/>
            <a:ext cx="1006475" cy="1190864"/>
            <a:chOff x="4516953" y="1340888"/>
            <a:chExt cx="1006475" cy="1586700"/>
          </a:xfrm>
        </p:grpSpPr>
        <p:sp>
          <p:nvSpPr>
            <p:cNvPr id="3094" name="Text Box 15"/>
            <p:cNvSpPr txBox="1">
              <a:spLocks noChangeArrowheads="1"/>
            </p:cNvSpPr>
            <p:nvPr/>
          </p:nvSpPr>
          <p:spPr bwMode="auto">
            <a:xfrm>
              <a:off x="4516953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3095" name="图片 6760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2296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9"/>
          <p:cNvGrpSpPr>
            <a:grpSpLocks/>
          </p:cNvGrpSpPr>
          <p:nvPr/>
        </p:nvGrpSpPr>
        <p:grpSpPr bwMode="auto">
          <a:xfrm>
            <a:off x="4084066" y="1419622"/>
            <a:ext cx="1006475" cy="1190864"/>
            <a:chOff x="5655600" y="1340888"/>
            <a:chExt cx="1006475" cy="1586700"/>
          </a:xfrm>
        </p:grpSpPr>
        <p:sp>
          <p:nvSpPr>
            <p:cNvPr id="3092" name="Text Box 16"/>
            <p:cNvSpPr txBox="1">
              <a:spLocks noChangeArrowheads="1"/>
            </p:cNvSpPr>
            <p:nvPr/>
          </p:nvSpPr>
          <p:spPr bwMode="auto">
            <a:xfrm>
              <a:off x="565560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3093" name="图片 6760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7785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11"/>
          <p:cNvGrpSpPr>
            <a:grpSpLocks/>
          </p:cNvGrpSpPr>
          <p:nvPr/>
        </p:nvGrpSpPr>
        <p:grpSpPr bwMode="auto">
          <a:xfrm>
            <a:off x="5136243" y="1500608"/>
            <a:ext cx="1065213" cy="1109878"/>
            <a:chOff x="6496639" y="1448888"/>
            <a:chExt cx="1065600" cy="1478657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6526202" y="2476500"/>
              <a:ext cx="1006475" cy="451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3091" name="图片 22549" descr="攴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6639" y="1448888"/>
              <a:ext cx="10656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5" name="组合 12"/>
          <p:cNvGrpSpPr>
            <a:grpSpLocks/>
          </p:cNvGrpSpPr>
          <p:nvPr/>
        </p:nvGrpSpPr>
        <p:grpSpPr bwMode="auto">
          <a:xfrm>
            <a:off x="6247157" y="1419622"/>
            <a:ext cx="1079500" cy="1190864"/>
            <a:chOff x="7609565" y="1340888"/>
            <a:chExt cx="1080000" cy="1586700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7646328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3089" name="图片 22550" descr="攴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9565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6" name="Rectangle 6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3087" name="Picture 12" descr="C:\Users\lenovo\Desktop\手拿棍棒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31790"/>
            <a:ext cx="1422400" cy="1603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拿着棍棒的手：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攴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C1F7622-EB40-44F9-BCFC-ADEE5FE730E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979D336-4E7A-4469-B180-1F79682D2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2726C77E-FE96-4FBA-A5BF-97A5AB93624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3841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/>
      <p:bldP spid="5141" grpId="0"/>
      <p:bldP spid="5142" grpId="0"/>
      <p:bldP spid="14" grpId="0"/>
      <p:bldP spid="3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image0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50369"/>
            <a:ext cx="2141440" cy="1781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188095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牧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943745" y="1995389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400" b="0" dirty="0" err="1">
                <a:solidFill>
                  <a:srgbClr val="FF0000"/>
                </a:solidFill>
              </a:rPr>
              <a:t>mù</a:t>
            </a:r>
            <a:endParaRPr lang="en-US" altLang="zh-CN" sz="4400" b="0" dirty="0">
              <a:solidFill>
                <a:srgbClr val="FF0000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181439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491880" y="2950369"/>
            <a:ext cx="290634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牧，会意字。甲骨文由“牛、攴”组成。人们用手拿着鞭子或树枝，赶牛去吃草。表示“放牧牲畜”的意思。</a:t>
            </a:r>
          </a:p>
        </p:txBody>
      </p:sp>
      <p:pic>
        <p:nvPicPr>
          <p:cNvPr id="2065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707356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4824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“攴（攵、支）”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grpSp>
        <p:nvGrpSpPr>
          <p:cNvPr id="4106" name="组合 10"/>
          <p:cNvGrpSpPr>
            <a:grpSpLocks/>
          </p:cNvGrpSpPr>
          <p:nvPr/>
        </p:nvGrpSpPr>
        <p:grpSpPr bwMode="auto">
          <a:xfrm>
            <a:off x="3203725" y="1600201"/>
            <a:ext cx="1006475" cy="1166092"/>
            <a:chOff x="395536" y="1772816"/>
            <a:chExt cx="1006475" cy="1555110"/>
          </a:xfrm>
        </p:grpSpPr>
        <p:sp>
          <p:nvSpPr>
            <p:cNvPr id="4117" name="Text Box 14"/>
            <p:cNvSpPr txBox="1">
              <a:spLocks noChangeArrowheads="1"/>
            </p:cNvSpPr>
            <p:nvPr/>
          </p:nvSpPr>
          <p:spPr bwMode="auto">
            <a:xfrm>
              <a:off x="395536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8" name="图片 39966" descr="牧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352" y="1772816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11"/>
          <p:cNvGrpSpPr>
            <a:grpSpLocks/>
          </p:cNvGrpSpPr>
          <p:nvPr/>
        </p:nvGrpSpPr>
        <p:grpSpPr bwMode="auto">
          <a:xfrm>
            <a:off x="4289045" y="1600201"/>
            <a:ext cx="1006475" cy="1166092"/>
            <a:chOff x="1404916" y="1772816"/>
            <a:chExt cx="1006475" cy="1555110"/>
          </a:xfrm>
        </p:grpSpPr>
        <p:sp>
          <p:nvSpPr>
            <p:cNvPr id="4115" name="Text Box 15"/>
            <p:cNvSpPr txBox="1">
              <a:spLocks noChangeArrowheads="1"/>
            </p:cNvSpPr>
            <p:nvPr/>
          </p:nvSpPr>
          <p:spPr bwMode="auto">
            <a:xfrm>
              <a:off x="1404916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6" name="图片 15389" descr="牧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9206" y="1772816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2"/>
          <p:cNvGrpSpPr>
            <a:grpSpLocks/>
          </p:cNvGrpSpPr>
          <p:nvPr/>
        </p:nvGrpSpPr>
        <p:grpSpPr bwMode="auto">
          <a:xfrm>
            <a:off x="5374365" y="1600201"/>
            <a:ext cx="1006475" cy="1166092"/>
            <a:chOff x="2507524" y="1772816"/>
            <a:chExt cx="1006475" cy="1555110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2507524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4" name="图片 15390" descr="牧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1288" y="177281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3"/>
          <p:cNvGrpSpPr>
            <a:grpSpLocks/>
          </p:cNvGrpSpPr>
          <p:nvPr/>
        </p:nvGrpSpPr>
        <p:grpSpPr bwMode="auto">
          <a:xfrm>
            <a:off x="6459686" y="1707356"/>
            <a:ext cx="1136650" cy="1058721"/>
            <a:chOff x="3284392" y="1916816"/>
            <a:chExt cx="1135200" cy="1410727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3348755" y="2876426"/>
              <a:ext cx="1006475" cy="451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2" name="图片 22557" descr="牧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4392" y="1916816"/>
              <a:ext cx="11352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9626DDE8-6D05-4C1A-A307-F87988392CD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D066FB0A-72D4-4FB7-B3D0-3C110B3E5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F69F547C-82C0-4739-9FAC-7B87FBD4D13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684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0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5"/>
                </p:tgtEl>
              </p:cMediaNode>
            </p:audio>
          </p:childTnLst>
        </p:cTn>
      </p:par>
    </p:tnLst>
    <p:bldLst>
      <p:bldP spid="2052" grpId="0" autoUpdateAnimBg="0"/>
      <p:bldP spid="2053" grpId="0" autoUpdateAnimBg="0"/>
      <p:bldP spid="2064" grpId="0" autoUpdateAnimBg="0"/>
      <p:bldP spid="1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7217</TotalTime>
  <Words>203</Words>
  <Application>Microsoft Office PowerPoint</Application>
  <PresentationFormat>全屏显示(16:9)</PresentationFormat>
  <Paragraphs>35</Paragraphs>
  <Slides>3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1433</cp:revision>
  <dcterms:created xsi:type="dcterms:W3CDTF">2011-03-21T09:38:00Z</dcterms:created>
  <dcterms:modified xsi:type="dcterms:W3CDTF">2026-07-11T10:09:54Z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