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12" r:id="rId2"/>
    <p:sldId id="414" r:id="rId3"/>
    <p:sldId id="420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1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jpeg"/><Relationship Id="rId1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10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449D2145-17BF-4BCD-87D5-3F915A381BD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56E2EF1-A9FB-4B73-9B88-8061032DE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63B60FC-6193-4F27-B7D1-FC2FBE885CC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393150" y="2726531"/>
            <a:ext cx="4021436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牢，会意字。甲骨文字形，栏圈（</a:t>
            </a:r>
            <a:r>
              <a:rPr lang="en-US" altLang="zh-CN" sz="1400" b="0" dirty="0" err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ju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à</a:t>
            </a: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）中有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牛、羊、马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；金文字形，栏圈中有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牛、羊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字形，栏圈中是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并且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在出口处加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一横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表示圈门。牢，最初表示关养牛等牲畜的栏圈。</a:t>
            </a:r>
          </a:p>
        </p:txBody>
      </p:sp>
      <p:pic>
        <p:nvPicPr>
          <p:cNvPr id="6150" name="Picture 38" descr="lao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586" y="3003798"/>
            <a:ext cx="1402625" cy="1583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1" name="组合 15"/>
          <p:cNvGrpSpPr>
            <a:grpSpLocks/>
          </p:cNvGrpSpPr>
          <p:nvPr/>
        </p:nvGrpSpPr>
        <p:grpSpPr bwMode="auto">
          <a:xfrm>
            <a:off x="3844008" y="1427491"/>
            <a:ext cx="1006475" cy="1194781"/>
            <a:chOff x="3563938" y="1447800"/>
            <a:chExt cx="1006475" cy="1594102"/>
          </a:xfrm>
        </p:grpSpPr>
        <p:sp>
          <p:nvSpPr>
            <p:cNvPr id="6174" name="Text Box 14"/>
            <p:cNvSpPr txBox="1">
              <a:spLocks noChangeArrowheads="1"/>
            </p:cNvSpPr>
            <p:nvPr/>
          </p:nvSpPr>
          <p:spPr bwMode="auto">
            <a:xfrm>
              <a:off x="3563938" y="2590196"/>
              <a:ext cx="1006475" cy="451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6175" name="图片 14357" descr="说明: C:\Users\lenovo\Desktop\20200210汉字演变形体\牢_甲骨文3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123" y="144780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2" name="组合 18"/>
          <p:cNvGrpSpPr>
            <a:grpSpLocks/>
          </p:cNvGrpSpPr>
          <p:nvPr/>
        </p:nvGrpSpPr>
        <p:grpSpPr bwMode="auto">
          <a:xfrm>
            <a:off x="5924327" y="1422745"/>
            <a:ext cx="1023937" cy="1199527"/>
            <a:chOff x="6680142" y="1367731"/>
            <a:chExt cx="1023158" cy="1600332"/>
          </a:xfrm>
        </p:grpSpPr>
        <p:sp>
          <p:nvSpPr>
            <p:cNvPr id="6172" name="Text Box 15"/>
            <p:cNvSpPr txBox="1">
              <a:spLocks noChangeArrowheads="1"/>
            </p:cNvSpPr>
            <p:nvPr/>
          </p:nvSpPr>
          <p:spPr bwMode="auto">
            <a:xfrm>
              <a:off x="6688484" y="2516386"/>
              <a:ext cx="1006475" cy="451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73" name="图片 14358" descr="说明: C:\Users\lenovo\Desktop\20200210汉字演变形体\牢_金文1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0142" y="1367731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11"/>
          <p:cNvGrpSpPr>
            <a:grpSpLocks/>
          </p:cNvGrpSpPr>
          <p:nvPr/>
        </p:nvGrpSpPr>
        <p:grpSpPr bwMode="auto">
          <a:xfrm>
            <a:off x="1475656" y="2892029"/>
            <a:ext cx="960437" cy="1209084"/>
            <a:chOff x="5858930" y="1314950"/>
            <a:chExt cx="1006475" cy="1613283"/>
          </a:xfrm>
        </p:grpSpPr>
        <p:sp>
          <p:nvSpPr>
            <p:cNvPr id="6170" name="Text Box 16"/>
            <p:cNvSpPr txBox="1">
              <a:spLocks noChangeArrowheads="1"/>
            </p:cNvSpPr>
            <p:nvPr/>
          </p:nvSpPr>
          <p:spPr bwMode="auto">
            <a:xfrm>
              <a:off x="5858930" y="2476500"/>
              <a:ext cx="1006475" cy="451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6171" name="图片 14360" descr="说明: C:\Users\lenovo\Desktop\20200210汉字演变形体\牢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6904" y="131495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9"/>
          <p:cNvGrpSpPr>
            <a:grpSpLocks/>
          </p:cNvGrpSpPr>
          <p:nvPr/>
        </p:nvGrpSpPr>
        <p:grpSpPr bwMode="auto">
          <a:xfrm>
            <a:off x="2421076" y="3003798"/>
            <a:ext cx="961062" cy="1097089"/>
            <a:chOff x="6709543" y="1465288"/>
            <a:chExt cx="1006475" cy="1462543"/>
          </a:xfrm>
        </p:grpSpPr>
        <p:sp>
          <p:nvSpPr>
            <p:cNvPr id="6168" name="Text Box 16"/>
            <p:cNvSpPr txBox="1">
              <a:spLocks noChangeArrowheads="1"/>
            </p:cNvSpPr>
            <p:nvPr/>
          </p:nvSpPr>
          <p:spPr bwMode="auto">
            <a:xfrm>
              <a:off x="6709543" y="2476500"/>
              <a:ext cx="1006475" cy="451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6169" name="图片 39939" descr="说明: G:\00各种申报材料\2020\20200611《汉字奥秘》\02插图资料\隶书楷书2-1\牢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265" y="1465288"/>
              <a:ext cx="845027" cy="827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5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6156" name="Rectangle 9"/>
          <p:cNvSpPr>
            <a:spLocks noChangeArrowheads="1"/>
          </p:cNvSpPr>
          <p:nvPr/>
        </p:nvSpPr>
        <p:spPr bwMode="auto">
          <a:xfrm>
            <a:off x="0" y="148353"/>
            <a:ext cx="312906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sz="1000">
                <a:cs typeface="Times New Roman" pitchFamily="18" charset="0"/>
              </a:rPr>
              <a:t>、</a:t>
            </a:r>
            <a:endParaRPr lang="zh-CN" altLang="en-US" sz="1800"/>
          </a:p>
        </p:txBody>
      </p:sp>
      <p:grpSp>
        <p:nvGrpSpPr>
          <p:cNvPr id="6157" name="组合 12"/>
          <p:cNvGrpSpPr>
            <a:grpSpLocks/>
          </p:cNvGrpSpPr>
          <p:nvPr/>
        </p:nvGrpSpPr>
        <p:grpSpPr bwMode="auto">
          <a:xfrm>
            <a:off x="2875856" y="1427491"/>
            <a:ext cx="1006475" cy="1194781"/>
            <a:chOff x="2555875" y="1447800"/>
            <a:chExt cx="1006475" cy="1594102"/>
          </a:xfrm>
        </p:grpSpPr>
        <p:pic>
          <p:nvPicPr>
            <p:cNvPr id="6166" name="图片 14356" descr="说明: C:\Users\lenovo\Desktop\20200210汉字演变形体\牢_甲骨文2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9639" y="144780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7" name="Text Box 14"/>
            <p:cNvSpPr txBox="1">
              <a:spLocks noChangeArrowheads="1"/>
            </p:cNvSpPr>
            <p:nvPr/>
          </p:nvSpPr>
          <p:spPr bwMode="auto">
            <a:xfrm>
              <a:off x="2555875" y="2590196"/>
              <a:ext cx="1006475" cy="451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6159" name="组合 17"/>
          <p:cNvGrpSpPr>
            <a:grpSpLocks/>
          </p:cNvGrpSpPr>
          <p:nvPr/>
        </p:nvGrpSpPr>
        <p:grpSpPr bwMode="auto">
          <a:xfrm>
            <a:off x="4861669" y="1422745"/>
            <a:ext cx="1006475" cy="1199527"/>
            <a:chOff x="5652120" y="1367731"/>
            <a:chExt cx="1006475" cy="1600332"/>
          </a:xfrm>
        </p:grpSpPr>
        <p:sp>
          <p:nvSpPr>
            <p:cNvPr id="6162" name="Text Box 15"/>
            <p:cNvSpPr txBox="1">
              <a:spLocks noChangeArrowheads="1"/>
            </p:cNvSpPr>
            <p:nvPr/>
          </p:nvSpPr>
          <p:spPr bwMode="auto">
            <a:xfrm>
              <a:off x="5652120" y="2516386"/>
              <a:ext cx="1006475" cy="451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63" name="图片 37" descr="C:\Users\lenovo\Desktop\20200210汉字演变形体\牢_金文2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661" y="1367731"/>
              <a:ext cx="84339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6588695" y="976313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牢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7145906" y="573882"/>
            <a:ext cx="1549400" cy="7694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l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á</a:t>
            </a: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o</a:t>
            </a: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674814" y="669925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907704" y="1473718"/>
            <a:ext cx="1006475" cy="1148554"/>
            <a:chOff x="1245394" y="1473718"/>
            <a:chExt cx="1006475" cy="1148554"/>
          </a:xfrm>
        </p:grpSpPr>
        <p:sp>
          <p:nvSpPr>
            <p:cNvPr id="6165" name="Text Box 14"/>
            <p:cNvSpPr txBox="1">
              <a:spLocks noChangeArrowheads="1"/>
            </p:cNvSpPr>
            <p:nvPr/>
          </p:nvSpPr>
          <p:spPr bwMode="auto">
            <a:xfrm>
              <a:off x="1245394" y="2283718"/>
              <a:ext cx="100647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26" name="Picture 2" descr="C:\Users\lenovo\Desktop\12.files\牛_甲骨文.jp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9910" y="1473718"/>
              <a:ext cx="477443" cy="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D23CC07B-99AC-4A7F-AF6A-CF03CEC1FFA7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7BD561AA-6555-4D41-9244-153DD3824ED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0">
            <a:extLst>
              <a:ext uri="{FF2B5EF4-FFF2-40B4-BE49-F238E27FC236}">
                <a16:creationId xmlns:a16="http://schemas.microsoft.com/office/drawing/2014/main" id="{9E62F0B3-3EF6-4B9C-AA94-B948B94EAE9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BCD84CC-157C-4753-8BD2-21E857325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文本框 14">
            <a:extLst>
              <a:ext uri="{FF2B5EF4-FFF2-40B4-BE49-F238E27FC236}">
                <a16:creationId xmlns:a16="http://schemas.microsoft.com/office/drawing/2014/main" id="{055B426A-DCC4-4775-9959-F2D8B6BD213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874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/>
      <p:bldP spid="5140" grpId="0"/>
      <p:bldP spid="51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20053510952513[1]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375457"/>
            <a:ext cx="3857170" cy="22764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410817" y="3859555"/>
            <a:ext cx="56895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　　亡羊补牢：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亡：丢失；牢：牲口圈（</a:t>
            </a:r>
            <a:r>
              <a:rPr lang="en-US" altLang="zh-CN" sz="1400" dirty="0" err="1">
                <a:solidFill>
                  <a:srgbClr val="0000FF"/>
                </a:solidFill>
                <a:latin typeface="宋体" pitchFamily="2" charset="-122"/>
              </a:rPr>
              <a:t>juàn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）。丢失了羊，赶紧修补羊圈。比喻出了差错，及时设法补救。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74814" y="669925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F2AA54BE-C114-4CA3-9EBE-94690815490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593550EE-18F7-4BD1-92DA-2EE69F10E1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30">
            <a:extLst>
              <a:ext uri="{FF2B5EF4-FFF2-40B4-BE49-F238E27FC236}">
                <a16:creationId xmlns:a16="http://schemas.microsoft.com/office/drawing/2014/main" id="{AAC3C82C-896F-4B25-A13C-4EE297FB2C7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80C8CB1-1EAC-4244-BD93-7DF573DC4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本框 14">
            <a:extLst>
              <a:ext uri="{FF2B5EF4-FFF2-40B4-BE49-F238E27FC236}">
                <a16:creationId xmlns:a16="http://schemas.microsoft.com/office/drawing/2014/main" id="{10E70743-188A-462C-9461-3F6829F904C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83989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7217</TotalTime>
  <Words>206</Words>
  <Application>Microsoft Office PowerPoint</Application>
  <PresentationFormat>全屏显示(16:9)</PresentationFormat>
  <Paragraphs>32</Paragraphs>
  <Slides>3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1433</cp:revision>
  <dcterms:created xsi:type="dcterms:W3CDTF">2011-03-21T09:38:00Z</dcterms:created>
  <dcterms:modified xsi:type="dcterms:W3CDTF">2026-07-11T10:09:04Z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