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"/>
  </p:notesMasterIdLst>
  <p:sldIdLst>
    <p:sldId id="371" r:id="rId2"/>
    <p:sldId id="372" r:id="rId3"/>
    <p:sldId id="373" r:id="rId4"/>
    <p:sldId id="374" r:id="rId5"/>
    <p:sldId id="375" r:id="rId6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58" y="101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3.xml"/><Relationship Id="rId7" Type="http://schemas.openxmlformats.org/officeDocument/2006/relationships/image" Target="../media/image5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tags" Target="../tags/tag6.xml"/><Relationship Id="rId7" Type="http://schemas.openxmlformats.org/officeDocument/2006/relationships/hyperlink" Target="http://hzdam.qmxgk.com/jxal.htm" TargetMode="Externa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7" Type="http://schemas.openxmlformats.org/officeDocument/2006/relationships/image" Target="../media/image9.jpeg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12.xml"/><Relationship Id="rId7" Type="http://schemas.openxmlformats.org/officeDocument/2006/relationships/image" Target="../media/image9.jpeg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tags" Target="../tags/tag15.xml"/><Relationship Id="rId7" Type="http://schemas.openxmlformats.org/officeDocument/2006/relationships/image" Target="../media/image19.jpeg"/><Relationship Id="rId12" Type="http://schemas.openxmlformats.org/officeDocument/2006/relationships/image" Target="../media/image9.jpeg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image" Target="../media/image18.jpeg"/><Relationship Id="rId11" Type="http://schemas.openxmlformats.org/officeDocument/2006/relationships/image" Target="../media/image22.jpeg"/><Relationship Id="rId5" Type="http://schemas.openxmlformats.org/officeDocument/2006/relationships/image" Target="../media/image17.jpeg"/><Relationship Id="rId10" Type="http://schemas.openxmlformats.org/officeDocument/2006/relationships/hyperlink" Target="http://hzdam.qmxgk.com/jxal.htm" TargetMode="External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6876256" y="2793008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豕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7633494" y="2355726"/>
            <a:ext cx="122396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shǐ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2" name="TextBox 8"/>
          <p:cNvSpPr txBox="1">
            <a:spLocks noChangeArrowheads="1"/>
          </p:cNvSpPr>
          <p:nvPr/>
        </p:nvSpPr>
        <p:spPr bwMode="auto">
          <a:xfrm>
            <a:off x="4384824" y="3186113"/>
            <a:ext cx="3154287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      豕，象形字。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甲骨文字形，描绘的是一只猪的样子：长长的嘴，大肚子，四只脚，有尾巴。本义指猪。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pic>
        <p:nvPicPr>
          <p:cNvPr id="2061" name="Picture 13" descr="F:\10校本课程_汉字奥秘\20120317汉字奥秘_特色课程\汉字奥秘\10第十讲：会意字_家牢\豕\猪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0387" y="1590676"/>
            <a:ext cx="2001837" cy="1413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 Box 16"/>
          <p:cNvSpPr txBox="1">
            <a:spLocks noChangeArrowheads="1"/>
          </p:cNvSpPr>
          <p:nvPr/>
        </p:nvSpPr>
        <p:spPr bwMode="auto">
          <a:xfrm>
            <a:off x="1712913" y="613320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大猪与小猪：豕、猪</a:t>
            </a:r>
            <a:endParaRPr lang="zh-CN" altLang="en-US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080" name="组合 11"/>
          <p:cNvGrpSpPr>
            <a:grpSpLocks/>
          </p:cNvGrpSpPr>
          <p:nvPr/>
        </p:nvGrpSpPr>
        <p:grpSpPr bwMode="auto">
          <a:xfrm>
            <a:off x="4384824" y="1463907"/>
            <a:ext cx="1006475" cy="1467883"/>
            <a:chOff x="3563938" y="971790"/>
            <a:chExt cx="1006475" cy="1955798"/>
          </a:xfrm>
        </p:grpSpPr>
        <p:sp>
          <p:nvSpPr>
            <p:cNvPr id="3094" name="Text Box 14"/>
            <p:cNvSpPr txBox="1">
              <a:spLocks noChangeArrowheads="1"/>
            </p:cNvSpPr>
            <p:nvPr/>
          </p:nvSpPr>
          <p:spPr bwMode="auto">
            <a:xfrm>
              <a:off x="3563938" y="2476501"/>
              <a:ext cx="1006475" cy="451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3095" name="图片 39970" descr="豕_甲骨文3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9561" y="971790"/>
              <a:ext cx="795229" cy="1438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81" name="组合 12"/>
          <p:cNvGrpSpPr>
            <a:grpSpLocks/>
          </p:cNvGrpSpPr>
          <p:nvPr/>
        </p:nvGrpSpPr>
        <p:grpSpPr bwMode="auto">
          <a:xfrm>
            <a:off x="5512989" y="1463907"/>
            <a:ext cx="1022437" cy="1467883"/>
            <a:chOff x="4691509" y="971790"/>
            <a:chExt cx="1022437" cy="1955798"/>
          </a:xfrm>
        </p:grpSpPr>
        <p:sp>
          <p:nvSpPr>
            <p:cNvPr id="3092" name="Text Box 15"/>
            <p:cNvSpPr txBox="1">
              <a:spLocks noChangeArrowheads="1"/>
            </p:cNvSpPr>
            <p:nvPr/>
          </p:nvSpPr>
          <p:spPr bwMode="auto">
            <a:xfrm>
              <a:off x="4699490" y="2476501"/>
              <a:ext cx="1006475" cy="451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3093" name="Picture 11" descr="豕_金文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1509" y="971790"/>
              <a:ext cx="1022437" cy="1438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82" name="组合 13"/>
          <p:cNvGrpSpPr>
            <a:grpSpLocks/>
          </p:cNvGrpSpPr>
          <p:nvPr/>
        </p:nvGrpSpPr>
        <p:grpSpPr bwMode="auto">
          <a:xfrm>
            <a:off x="6562523" y="1463907"/>
            <a:ext cx="1006475" cy="1467883"/>
            <a:chOff x="5740707" y="971790"/>
            <a:chExt cx="1006475" cy="1955798"/>
          </a:xfrm>
        </p:grpSpPr>
        <p:sp>
          <p:nvSpPr>
            <p:cNvPr id="3090" name="Text Box 16"/>
            <p:cNvSpPr txBox="1">
              <a:spLocks noChangeArrowheads="1"/>
            </p:cNvSpPr>
            <p:nvPr/>
          </p:nvSpPr>
          <p:spPr bwMode="auto">
            <a:xfrm>
              <a:off x="5740707" y="2476501"/>
              <a:ext cx="1006475" cy="451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3091" name="Picture 12" descr="豕_小篆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0594" y="971790"/>
              <a:ext cx="946701" cy="1438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83" name="组合 14"/>
          <p:cNvGrpSpPr>
            <a:grpSpLocks/>
          </p:cNvGrpSpPr>
          <p:nvPr/>
        </p:nvGrpSpPr>
        <p:grpSpPr bwMode="auto">
          <a:xfrm>
            <a:off x="1564692" y="3217522"/>
            <a:ext cx="1321667" cy="1298334"/>
            <a:chOff x="6506318" y="1196855"/>
            <a:chExt cx="1321005" cy="1731028"/>
          </a:xfrm>
        </p:grpSpPr>
        <p:sp>
          <p:nvSpPr>
            <p:cNvPr id="3088" name="Text Box 16"/>
            <p:cNvSpPr txBox="1">
              <a:spLocks noChangeArrowheads="1"/>
            </p:cNvSpPr>
            <p:nvPr/>
          </p:nvSpPr>
          <p:spPr bwMode="auto">
            <a:xfrm>
              <a:off x="6663583" y="2476500"/>
              <a:ext cx="1006475" cy="451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3089" name="图片 19476" descr="豕_隶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06318" y="1196855"/>
              <a:ext cx="1321005" cy="11999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84" name="组合 21"/>
          <p:cNvGrpSpPr>
            <a:grpSpLocks/>
          </p:cNvGrpSpPr>
          <p:nvPr/>
        </p:nvGrpSpPr>
        <p:grpSpPr bwMode="auto">
          <a:xfrm>
            <a:off x="2943859" y="3073506"/>
            <a:ext cx="1412117" cy="1442460"/>
            <a:chOff x="7829919" y="1004079"/>
            <a:chExt cx="1412355" cy="1923996"/>
          </a:xfrm>
        </p:grpSpPr>
        <p:sp>
          <p:nvSpPr>
            <p:cNvPr id="3086" name="Text Box 16"/>
            <p:cNvSpPr txBox="1">
              <a:spLocks noChangeArrowheads="1"/>
            </p:cNvSpPr>
            <p:nvPr/>
          </p:nvSpPr>
          <p:spPr bwMode="auto">
            <a:xfrm>
              <a:off x="8032859" y="2476502"/>
              <a:ext cx="1006475" cy="4515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3087" name="图片 19477" descr="豕_楷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29919" y="1004079"/>
              <a:ext cx="1412355" cy="1440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085" name="Rectangle 21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0FCAE669-9705-48D8-8D58-BBBD109BCB8D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id="{2D0C22A6-FE35-4FE4-9756-807E8A3B830F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30">
            <a:extLst>
              <a:ext uri="{FF2B5EF4-FFF2-40B4-BE49-F238E27FC236}">
                <a16:creationId xmlns:a16="http://schemas.microsoft.com/office/drawing/2014/main" id="{A0689DEC-4AD7-4CF4-8562-93B3A6674761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B8D5444C-BE73-484F-B4AE-74665E74C9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>
            <a:extLst>
              <a:ext uri="{FF2B5EF4-FFF2-40B4-BE49-F238E27FC236}">
                <a16:creationId xmlns:a16="http://schemas.microsoft.com/office/drawing/2014/main" id="{42489EEC-F47B-4C7F-A010-54130CA292E9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669105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 autoUpdateAnimBg="0"/>
      <p:bldP spid="2058" grpId="0" autoUpdateAnimBg="0"/>
      <p:bldP spid="2" grpId="0" autoUpdateAnimBg="0"/>
      <p:bldP spid="16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1115070" y="2576974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猪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1872308" y="1995686"/>
            <a:ext cx="122396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>
                <a:solidFill>
                  <a:srgbClr val="0000FF"/>
                </a:solidFill>
                <a:ea typeface="仿宋_GB2312" pitchFamily="49" charset="-122"/>
              </a:rPr>
              <a:t> </a:t>
            </a: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zh</a:t>
            </a:r>
            <a:r>
              <a:rPr lang="zh-CN" altLang="zh-CN" sz="4400" b="1" dirty="0">
                <a:solidFill>
                  <a:srgbClr val="FF0000"/>
                </a:solidFill>
                <a:latin typeface="宋体" charset="-122"/>
              </a:rPr>
              <a:t>ū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2" name="TextBox 8"/>
          <p:cNvSpPr txBox="1">
            <a:spLocks noChangeArrowheads="1"/>
          </p:cNvSpPr>
          <p:nvPr/>
        </p:nvSpPr>
        <p:spPr bwMode="auto">
          <a:xfrm>
            <a:off x="3563888" y="3219451"/>
            <a:ext cx="4752354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猪，形声字，由“豕、者”组成。豕，形旁，表示字义与“豕”有关；者，声旁，表示读音。“</a:t>
            </a:r>
            <a:r>
              <a:rPr lang="zh-TW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豬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”简化后写作“猪”，最初表示“小猪”的意思。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grpSp>
        <p:nvGrpSpPr>
          <p:cNvPr id="4103" name="组合 9"/>
          <p:cNvGrpSpPr>
            <a:grpSpLocks/>
          </p:cNvGrpSpPr>
          <p:nvPr/>
        </p:nvGrpSpPr>
        <p:grpSpPr bwMode="auto">
          <a:xfrm>
            <a:off x="6084168" y="1419622"/>
            <a:ext cx="1023820" cy="1412265"/>
            <a:chOff x="5928764" y="1043958"/>
            <a:chExt cx="1023820" cy="1884240"/>
          </a:xfrm>
        </p:grpSpPr>
        <p:sp>
          <p:nvSpPr>
            <p:cNvPr id="4108" name="Text Box 16"/>
            <p:cNvSpPr txBox="1">
              <a:spLocks noChangeArrowheads="1"/>
            </p:cNvSpPr>
            <p:nvPr/>
          </p:nvSpPr>
          <p:spPr bwMode="auto">
            <a:xfrm>
              <a:off x="5937437" y="2476500"/>
              <a:ext cx="1006475" cy="4516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4109" name="图片 39945" descr="猪_篆书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28764" y="1043958"/>
              <a:ext cx="1023820" cy="14409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4" name="组合 10"/>
          <p:cNvGrpSpPr>
            <a:grpSpLocks/>
          </p:cNvGrpSpPr>
          <p:nvPr/>
        </p:nvGrpSpPr>
        <p:grpSpPr bwMode="auto">
          <a:xfrm>
            <a:off x="7308850" y="1347614"/>
            <a:ext cx="1223592" cy="1484273"/>
            <a:chOff x="7368121" y="947885"/>
            <a:chExt cx="1223974" cy="1980313"/>
          </a:xfrm>
        </p:grpSpPr>
        <p:sp>
          <p:nvSpPr>
            <p:cNvPr id="4106" name="Text Box 16"/>
            <p:cNvSpPr txBox="1">
              <a:spLocks noChangeArrowheads="1"/>
            </p:cNvSpPr>
            <p:nvPr/>
          </p:nvSpPr>
          <p:spPr bwMode="auto">
            <a:xfrm>
              <a:off x="7476871" y="2476500"/>
              <a:ext cx="1006475" cy="4516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4107" name="图片 19478" descr="猪_楷书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68121" y="947885"/>
              <a:ext cx="1223974" cy="14409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105" name="Picture 8" descr="G:\00各种申报材料\2020\《汉字奥秘》电子教材\《汉字奥秘》（二年级）202005\《汉字奥秘》（二年级 上）\02-01-11 大猪与小猪：豕、猪\豕资料\小猪02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5" y="1347614"/>
            <a:ext cx="2716957" cy="164680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 Box 16"/>
          <p:cNvSpPr txBox="1">
            <a:spLocks noChangeArrowheads="1"/>
          </p:cNvSpPr>
          <p:nvPr/>
        </p:nvSpPr>
        <p:spPr bwMode="auto">
          <a:xfrm>
            <a:off x="1712913" y="613320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大猪与小猪：豕、猪</a:t>
            </a:r>
            <a:endParaRPr lang="zh-CN" altLang="en-US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id="{C14495AD-09D9-44E6-A140-3E34A07535B2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4CD1DDD3-31ED-40DA-BFF4-24470DDB03EF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30">
            <a:extLst>
              <a:ext uri="{FF2B5EF4-FFF2-40B4-BE49-F238E27FC236}">
                <a16:creationId xmlns:a16="http://schemas.microsoft.com/office/drawing/2014/main" id="{F8B8BA2E-AEDC-4320-89C4-2F4B25A572B6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19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B9C4CE86-2423-4F27-8E21-5F4B59DA06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文本框 14">
            <a:extLst>
              <a:ext uri="{FF2B5EF4-FFF2-40B4-BE49-F238E27FC236}">
                <a16:creationId xmlns:a16="http://schemas.microsoft.com/office/drawing/2014/main" id="{B74986F9-5792-4468-B6E2-935F2FF233C1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61791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/>
      <p:bldP spid="2058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12" name="Picture 16" descr="家_6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9843" y="1397149"/>
            <a:ext cx="3376613" cy="30468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15" name="Text Box 19"/>
          <p:cNvSpPr txBox="1">
            <a:spLocks noChangeArrowheads="1"/>
          </p:cNvSpPr>
          <p:nvPr/>
        </p:nvSpPr>
        <p:spPr bwMode="auto">
          <a:xfrm>
            <a:off x="1691507" y="1347614"/>
            <a:ext cx="3672581" cy="310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干栏：在木（竹）柱底架上建筑的高出地面的房屋。中国古代史书中又有干栏、干兰、高栏、阁栏和葛栏等名，应该是由壮侗民族语言转译而来的音变。干，壮侗语中意思是稻梗、木棍；栏，壮侗语中意思是房屋。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      干栏式建筑主要分布于我国的长江流域以南以及东南亚，在内蒙古自治区、黑龙江省北部，苏联西伯利亚和日本等地都有类似的建筑。    </a:t>
            </a:r>
          </a:p>
        </p:txBody>
      </p:sp>
      <p:pic>
        <p:nvPicPr>
          <p:cNvPr id="5" name="Picture 20" descr="家_5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9843" y="1780108"/>
            <a:ext cx="3376613" cy="21597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16"/>
          <p:cNvSpPr txBox="1">
            <a:spLocks noChangeArrowheads="1"/>
          </p:cNvSpPr>
          <p:nvPr/>
        </p:nvSpPr>
        <p:spPr bwMode="auto">
          <a:xfrm>
            <a:off x="1691680" y="627534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与“豕”有关的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会意</a:t>
            </a: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字</a:t>
            </a:r>
            <a:endParaRPr lang="zh-CN" altLang="en-US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4D14FDC1-32EF-49B4-8C51-F327A9A4E744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id="{CEBAC30E-00BD-4B2F-B4CC-A504D4DB2414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30">
            <a:extLst>
              <a:ext uri="{FF2B5EF4-FFF2-40B4-BE49-F238E27FC236}">
                <a16:creationId xmlns:a16="http://schemas.microsoft.com/office/drawing/2014/main" id="{DEDEC952-72A9-4FE4-876D-AEF5FABA0B5E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12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86468F07-B071-4F32-A470-46E8C3410A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文本框 14">
            <a:extLst>
              <a:ext uri="{FF2B5EF4-FFF2-40B4-BE49-F238E27FC236}">
                <a16:creationId xmlns:a16="http://schemas.microsoft.com/office/drawing/2014/main" id="{80C4E7C5-B08F-483C-B41C-AF0C2B77C0B7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15350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30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17" name="Picture 21" descr="家_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701184"/>
            <a:ext cx="2910972" cy="21067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16"/>
          <p:cNvSpPr txBox="1">
            <a:spLocks noChangeArrowheads="1"/>
          </p:cNvSpPr>
          <p:nvPr/>
        </p:nvSpPr>
        <p:spPr bwMode="auto">
          <a:xfrm>
            <a:off x="1691680" y="627534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与“豕”有关的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会意</a:t>
            </a: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字</a:t>
            </a:r>
            <a:endParaRPr lang="zh-CN" altLang="en-US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026" name="Picture 2" descr="C:\Users\liwanli9503\Desktop\庭院+猪圈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228" y="1701538"/>
            <a:ext cx="3168179" cy="21063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CF5249DA-5AD1-4544-831E-1EE1C0A654DF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410B22DB-BC21-4006-A30A-ECD8C2A5972A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30">
            <a:extLst>
              <a:ext uri="{FF2B5EF4-FFF2-40B4-BE49-F238E27FC236}">
                <a16:creationId xmlns:a16="http://schemas.microsoft.com/office/drawing/2014/main" id="{4BAC22D7-4862-4240-95F8-11617D3F2D2D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11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1F57F2E5-78AD-440A-B538-40003164B0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文本框 14">
            <a:extLst>
              <a:ext uri="{FF2B5EF4-FFF2-40B4-BE49-F238E27FC236}">
                <a16:creationId xmlns:a16="http://schemas.microsoft.com/office/drawing/2014/main" id="{3D22089D-EC38-4F1F-8A4E-7EC1CE6F794D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40474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7019726" y="3009022"/>
            <a:ext cx="2448818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家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7632154" y="2427724"/>
            <a:ext cx="122396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jiā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2075" name="Text Box 27"/>
          <p:cNvSpPr txBox="1">
            <a:spLocks noChangeArrowheads="1"/>
          </p:cNvSpPr>
          <p:nvPr/>
        </p:nvSpPr>
        <p:spPr bwMode="auto">
          <a:xfrm>
            <a:off x="4074244" y="3057525"/>
            <a:ext cx="3450084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      家，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会意字。甲骨文、金文字形，由“宀、豕”组成。宀（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mi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á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n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），表示与房子有关；豕，指猪。家，本义是指家室、家庭，又指家族。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grpSp>
        <p:nvGrpSpPr>
          <p:cNvPr id="7175" name="组合 10"/>
          <p:cNvGrpSpPr>
            <a:grpSpLocks/>
          </p:cNvGrpSpPr>
          <p:nvPr/>
        </p:nvGrpSpPr>
        <p:grpSpPr bwMode="auto">
          <a:xfrm>
            <a:off x="4355976" y="1491630"/>
            <a:ext cx="1006475" cy="1460443"/>
            <a:chOff x="3492883" y="980093"/>
            <a:chExt cx="1006475" cy="1947982"/>
          </a:xfrm>
        </p:grpSpPr>
        <p:sp>
          <p:nvSpPr>
            <p:cNvPr id="7190" name="Text Box 14"/>
            <p:cNvSpPr txBox="1">
              <a:spLocks noChangeArrowheads="1"/>
            </p:cNvSpPr>
            <p:nvPr/>
          </p:nvSpPr>
          <p:spPr bwMode="auto">
            <a:xfrm>
              <a:off x="3492883" y="2476500"/>
              <a:ext cx="1006475" cy="451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7191" name="图片 21529" descr="家_甲骨文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60168" y="980093"/>
              <a:ext cx="871904" cy="14405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176" name="组合 11"/>
          <p:cNvGrpSpPr>
            <a:grpSpLocks/>
          </p:cNvGrpSpPr>
          <p:nvPr/>
        </p:nvGrpSpPr>
        <p:grpSpPr bwMode="auto">
          <a:xfrm>
            <a:off x="5441622" y="1491630"/>
            <a:ext cx="1213084" cy="1460443"/>
            <a:chOff x="4440832" y="980093"/>
            <a:chExt cx="1213084" cy="1947982"/>
          </a:xfrm>
        </p:grpSpPr>
        <p:sp>
          <p:nvSpPr>
            <p:cNvPr id="7188" name="Text Box 15"/>
            <p:cNvSpPr txBox="1">
              <a:spLocks noChangeArrowheads="1"/>
            </p:cNvSpPr>
            <p:nvPr/>
          </p:nvSpPr>
          <p:spPr bwMode="auto">
            <a:xfrm>
              <a:off x="4544137" y="2476500"/>
              <a:ext cx="1006475" cy="451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7189" name="图片 21530" descr="家_金文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40832" y="980093"/>
              <a:ext cx="1213084" cy="14405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177" name="组合 14"/>
          <p:cNvGrpSpPr>
            <a:grpSpLocks/>
          </p:cNvGrpSpPr>
          <p:nvPr/>
        </p:nvGrpSpPr>
        <p:grpSpPr bwMode="auto">
          <a:xfrm>
            <a:off x="6733877" y="1491630"/>
            <a:ext cx="1006475" cy="1460443"/>
            <a:chOff x="5489084" y="980093"/>
            <a:chExt cx="1006475" cy="1947982"/>
          </a:xfrm>
        </p:grpSpPr>
        <p:sp>
          <p:nvSpPr>
            <p:cNvPr id="7186" name="Text Box 16"/>
            <p:cNvSpPr txBox="1">
              <a:spLocks noChangeArrowheads="1"/>
            </p:cNvSpPr>
            <p:nvPr/>
          </p:nvSpPr>
          <p:spPr bwMode="auto">
            <a:xfrm>
              <a:off x="5489084" y="2476500"/>
              <a:ext cx="1006475" cy="451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7187" name="图片 21531" descr="家_篆书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18461" y="980093"/>
              <a:ext cx="947721" cy="14405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178" name="组合 13"/>
          <p:cNvGrpSpPr>
            <a:grpSpLocks/>
          </p:cNvGrpSpPr>
          <p:nvPr/>
        </p:nvGrpSpPr>
        <p:grpSpPr bwMode="auto">
          <a:xfrm>
            <a:off x="1403648" y="3199201"/>
            <a:ext cx="1283881" cy="1316765"/>
            <a:chOff x="6211593" y="1172282"/>
            <a:chExt cx="1283881" cy="1755601"/>
          </a:xfrm>
        </p:grpSpPr>
        <p:sp>
          <p:nvSpPr>
            <p:cNvPr id="7184" name="Text Box 16"/>
            <p:cNvSpPr txBox="1">
              <a:spLocks noChangeArrowheads="1"/>
            </p:cNvSpPr>
            <p:nvPr/>
          </p:nvSpPr>
          <p:spPr bwMode="auto">
            <a:xfrm>
              <a:off x="6444790" y="2476500"/>
              <a:ext cx="1006475" cy="451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7185" name="图片 19480" descr="家_隶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11593" y="1172282"/>
              <a:ext cx="1283881" cy="11999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179" name="组合 12"/>
          <p:cNvGrpSpPr>
            <a:grpSpLocks/>
          </p:cNvGrpSpPr>
          <p:nvPr/>
        </p:nvGrpSpPr>
        <p:grpSpPr bwMode="auto">
          <a:xfrm>
            <a:off x="2703656" y="3055185"/>
            <a:ext cx="1364288" cy="1460615"/>
            <a:chOff x="7666406" y="981474"/>
            <a:chExt cx="1363250" cy="1946114"/>
          </a:xfrm>
        </p:grpSpPr>
        <p:sp>
          <p:nvSpPr>
            <p:cNvPr id="7182" name="Text Box 16"/>
            <p:cNvSpPr txBox="1">
              <a:spLocks noChangeArrowheads="1"/>
            </p:cNvSpPr>
            <p:nvPr/>
          </p:nvSpPr>
          <p:spPr bwMode="auto">
            <a:xfrm>
              <a:off x="7844794" y="2476501"/>
              <a:ext cx="1006475" cy="451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7183" name="图片 19481" descr="家_楷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6406" y="981474"/>
              <a:ext cx="1363250" cy="1438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180" name="Rectangle 21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pic>
        <p:nvPicPr>
          <p:cNvPr id="7181" name="图片 37" descr="G:\00各种申报材料\2020\20200611《汉字奥秘》\02插图资料\第二册修改20200713\改017.jpg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329929"/>
            <a:ext cx="2487500" cy="161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Text Box 16"/>
          <p:cNvSpPr txBox="1">
            <a:spLocks noChangeArrowheads="1"/>
          </p:cNvSpPr>
          <p:nvPr/>
        </p:nvSpPr>
        <p:spPr bwMode="auto">
          <a:xfrm>
            <a:off x="1691680" y="627534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与“豕”有关的</a:t>
            </a: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会意</a:t>
            </a:r>
            <a:r>
              <a:rPr lang="zh-CN" altLang="zh-CN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字</a:t>
            </a:r>
            <a:endParaRPr lang="zh-CN" altLang="en-US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23C5DBF9-F711-4E3B-B47B-F55CDF206E59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E76A8FD3-AFF9-4BAD-986D-C98585D980DE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30">
            <a:extLst>
              <a:ext uri="{FF2B5EF4-FFF2-40B4-BE49-F238E27FC236}">
                <a16:creationId xmlns:a16="http://schemas.microsoft.com/office/drawing/2014/main" id="{ACC18E1E-ED38-4BDB-A463-A825B86C22CB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9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58EC64FF-86FF-4C7A-A6AF-9C8871479E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文本框 14">
            <a:extLst>
              <a:ext uri="{FF2B5EF4-FFF2-40B4-BE49-F238E27FC236}">
                <a16:creationId xmlns:a16="http://schemas.microsoft.com/office/drawing/2014/main" id="{BAAA822F-7445-4C66-ABE6-819D3E6C8B8D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91889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2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 autoUpdateAnimBg="0"/>
      <p:bldP spid="2058" grpId="0" autoUpdateAnimBg="0"/>
      <p:bldP spid="2075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7206</TotalTime>
  <Words>358</Words>
  <Application>Microsoft Office PowerPoint</Application>
  <PresentationFormat>全屏显示(16:9)</PresentationFormat>
  <Paragraphs>43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2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1430</cp:revision>
  <dcterms:created xsi:type="dcterms:W3CDTF">2011-03-21T09:38:00Z</dcterms:created>
  <dcterms:modified xsi:type="dcterms:W3CDTF">2026-07-11T09:55:45Z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