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23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197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22" descr="G:\00各种申报材料\2020\《汉字奥秘》校本教材\02汉字奥秘插图_资料\01汉字有关图片（网络等）\铁犁牛耕0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33266" y="3075806"/>
            <a:ext cx="1438505" cy="12180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443662" y="2288942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犁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7200900" y="1582143"/>
            <a:ext cx="122396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zh-CN" sz="4400" b="1">
                <a:solidFill>
                  <a:srgbClr val="FF0000"/>
                </a:solidFill>
                <a:latin typeface="宋体" charset="-122"/>
              </a:rPr>
              <a:t>lí</a:t>
            </a:r>
          </a:p>
        </p:txBody>
      </p:sp>
      <p:sp>
        <p:nvSpPr>
          <p:cNvPr id="2065" name="Text Box 17"/>
          <p:cNvSpPr txBox="1">
            <a:spLocks noChangeArrowheads="1"/>
          </p:cNvSpPr>
          <p:nvPr/>
        </p:nvSpPr>
        <p:spPr bwMode="auto">
          <a:xfrm>
            <a:off x="1981396" y="2931790"/>
            <a:ext cx="357385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犁，形声字，由“牛、利”组成。牛，形旁，表示字义与牛有关；利，声旁，表示读音。表示“用犁耕地、耕地的农具”等意思。</a:t>
            </a:r>
          </a:p>
        </p:txBody>
      </p:sp>
      <p:sp>
        <p:nvSpPr>
          <p:cNvPr id="10248" name="Rectangle 18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grpSp>
        <p:nvGrpSpPr>
          <p:cNvPr id="10249" name="组合 10"/>
          <p:cNvGrpSpPr>
            <a:grpSpLocks/>
          </p:cNvGrpSpPr>
          <p:nvPr/>
        </p:nvGrpSpPr>
        <p:grpSpPr bwMode="auto">
          <a:xfrm>
            <a:off x="3997672" y="1413273"/>
            <a:ext cx="1006475" cy="1244563"/>
            <a:chOff x="5507691" y="1268760"/>
            <a:chExt cx="1006475" cy="1659044"/>
          </a:xfrm>
        </p:grpSpPr>
        <p:pic>
          <p:nvPicPr>
            <p:cNvPr id="10257" name="图片 12291" descr="犁_篆书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69876" y="1268760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58" name="Text Box 16"/>
            <p:cNvSpPr txBox="1">
              <a:spLocks noChangeArrowheads="1"/>
            </p:cNvSpPr>
            <p:nvPr/>
          </p:nvSpPr>
          <p:spPr bwMode="auto">
            <a:xfrm>
              <a:off x="5507691" y="2476500"/>
              <a:ext cx="1006475" cy="451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10250" name="组合 9"/>
          <p:cNvGrpSpPr>
            <a:grpSpLocks/>
          </p:cNvGrpSpPr>
          <p:nvPr/>
        </p:nvGrpSpPr>
        <p:grpSpPr bwMode="auto">
          <a:xfrm>
            <a:off x="5005734" y="1508523"/>
            <a:ext cx="1006475" cy="1149486"/>
            <a:chOff x="6499789" y="1394760"/>
            <a:chExt cx="1006475" cy="1533353"/>
          </a:xfrm>
        </p:grpSpPr>
        <p:pic>
          <p:nvPicPr>
            <p:cNvPr id="10255" name="图片 28679" descr="犁_隶书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78130" y="1394760"/>
              <a:ext cx="849792" cy="82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56" name="Text Box 16"/>
            <p:cNvSpPr txBox="1">
              <a:spLocks noChangeArrowheads="1"/>
            </p:cNvSpPr>
            <p:nvPr/>
          </p:nvSpPr>
          <p:spPr bwMode="auto">
            <a:xfrm>
              <a:off x="6499789" y="2476500"/>
              <a:ext cx="1006475" cy="4516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10251" name="组合 8"/>
          <p:cNvGrpSpPr>
            <a:grpSpLocks/>
          </p:cNvGrpSpPr>
          <p:nvPr/>
        </p:nvGrpSpPr>
        <p:grpSpPr bwMode="auto">
          <a:xfrm>
            <a:off x="6013797" y="1413273"/>
            <a:ext cx="1006475" cy="1244563"/>
            <a:chOff x="7695587" y="1268760"/>
            <a:chExt cx="1006475" cy="1659044"/>
          </a:xfrm>
        </p:grpSpPr>
        <p:pic>
          <p:nvPicPr>
            <p:cNvPr id="10253" name="图片 26640" descr="犁_楷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44087" y="1268760"/>
              <a:ext cx="90947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54" name="Text Box 16"/>
            <p:cNvSpPr txBox="1">
              <a:spLocks noChangeArrowheads="1"/>
            </p:cNvSpPr>
            <p:nvPr/>
          </p:nvSpPr>
          <p:spPr bwMode="auto">
            <a:xfrm>
              <a:off x="7695587" y="2476500"/>
              <a:ext cx="1006475" cy="451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</p:grpSp>
      <p:pic>
        <p:nvPicPr>
          <p:cNvPr id="32" name="Picture 6" descr="F:\10校本课程_汉字奥秘\20120317汉字奥秘_特色课程\汉字奥秘\蕴含知识很丰富\先人的耕作方式\资料\耕耘0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981396" y="1387079"/>
            <a:ext cx="1763861" cy="13204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9" name="直接连接符 18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铁犁牛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耕</a:t>
            </a:r>
          </a:p>
        </p:txBody>
      </p:sp>
      <p:sp>
        <p:nvSpPr>
          <p:cNvPr id="24" name="文本框 30">
            <a:extLst>
              <a:ext uri="{FF2B5EF4-FFF2-40B4-BE49-F238E27FC236}">
                <a16:creationId xmlns:a16="http://schemas.microsoft.com/office/drawing/2014/main" id="{B163003B-61FB-4871-937B-3AF5075530FA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5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74B3190F-9855-4102-B6EB-D063258A69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文本框 14">
            <a:extLst>
              <a:ext uri="{FF2B5EF4-FFF2-40B4-BE49-F238E27FC236}">
                <a16:creationId xmlns:a16="http://schemas.microsoft.com/office/drawing/2014/main" id="{DA283C8D-11F7-42E6-A3DC-042334AA385E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95726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2065" grpId="0" autoUpdateAnimBg="0"/>
      <p:bldP spid="23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7205</TotalTime>
  <Words>62</Words>
  <Application>Microsoft Office PowerPoint</Application>
  <PresentationFormat>全屏显示(16:9)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1427</cp:revision>
  <dcterms:created xsi:type="dcterms:W3CDTF">2011-03-21T09:38:00Z</dcterms:created>
  <dcterms:modified xsi:type="dcterms:W3CDTF">2026-07-11T09:45:28Z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