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588224" y="250496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耕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212113" y="1815704"/>
            <a:ext cx="15462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gēng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8197" name="Rectangle 3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2350511" y="3061097"/>
            <a:ext cx="439248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耕，形声兼会意字，由“耒、井”组成。耒，形旁，表示与翻土犁地的劳动有关；井，表示田地，也表示读音。本义为犁田（用犁把土翻松），又泛指从事农业劳动。</a:t>
            </a:r>
          </a:p>
        </p:txBody>
      </p:sp>
      <p:sp>
        <p:nvSpPr>
          <p:cNvPr id="8200" name="Rectangle 1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8201" name="组合 5"/>
          <p:cNvGrpSpPr>
            <a:grpSpLocks/>
          </p:cNvGrpSpPr>
          <p:nvPr/>
        </p:nvGrpSpPr>
        <p:grpSpPr bwMode="auto">
          <a:xfrm>
            <a:off x="4170165" y="1737122"/>
            <a:ext cx="1006475" cy="1190864"/>
            <a:chOff x="2195736" y="1340888"/>
            <a:chExt cx="1006475" cy="1586700"/>
          </a:xfrm>
        </p:grpSpPr>
        <p:pic>
          <p:nvPicPr>
            <p:cNvPr id="8209" name="图片 12302" descr="耕_篆书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1079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0" name="Text Box 16"/>
            <p:cNvSpPr txBox="1">
              <a:spLocks noChangeArrowheads="1"/>
            </p:cNvSpPr>
            <p:nvPr/>
          </p:nvSpPr>
          <p:spPr bwMode="auto">
            <a:xfrm>
              <a:off x="2195736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8202" name="组合 6"/>
          <p:cNvGrpSpPr>
            <a:grpSpLocks/>
          </p:cNvGrpSpPr>
          <p:nvPr/>
        </p:nvGrpSpPr>
        <p:grpSpPr bwMode="auto">
          <a:xfrm>
            <a:off x="5160765" y="1872854"/>
            <a:ext cx="1038225" cy="1055298"/>
            <a:chOff x="3033118" y="1520888"/>
            <a:chExt cx="1037650" cy="1406995"/>
          </a:xfrm>
        </p:grpSpPr>
        <p:pic>
          <p:nvPicPr>
            <p:cNvPr id="8207" name="图片 26631" descr="耕_隶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3118" y="1520888"/>
              <a:ext cx="103765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8" name="Text Box 16"/>
            <p:cNvSpPr txBox="1">
              <a:spLocks noChangeArrowheads="1"/>
            </p:cNvSpPr>
            <p:nvPr/>
          </p:nvSpPr>
          <p:spPr bwMode="auto">
            <a:xfrm>
              <a:off x="3048706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8203" name="组合 7"/>
          <p:cNvGrpSpPr>
            <a:grpSpLocks/>
          </p:cNvGrpSpPr>
          <p:nvPr/>
        </p:nvGrpSpPr>
        <p:grpSpPr bwMode="auto">
          <a:xfrm>
            <a:off x="6184701" y="1737122"/>
            <a:ext cx="1079500" cy="1190864"/>
            <a:chOff x="4326583" y="1340888"/>
            <a:chExt cx="1080000" cy="1586700"/>
          </a:xfrm>
        </p:grpSpPr>
        <p:pic>
          <p:nvPicPr>
            <p:cNvPr id="8205" name="图片 26633" descr="耕_楷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6583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6" name="Text Box 16"/>
            <p:cNvSpPr txBox="1">
              <a:spLocks noChangeArrowheads="1"/>
            </p:cNvSpPr>
            <p:nvPr/>
          </p:nvSpPr>
          <p:spPr bwMode="auto">
            <a:xfrm>
              <a:off x="4363346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pic>
        <p:nvPicPr>
          <p:cNvPr id="8204" name="Picture 18" descr="G:\00各种申报材料\2020\《汉字奥秘》校本教材\02汉字奥秘插图_资料\03汉字有关图片（夏璠梓初稿）\006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75198"/>
            <a:ext cx="1744688" cy="1320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石器锄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耕</a:t>
            </a:r>
          </a:p>
        </p:txBody>
      </p:sp>
      <p:sp>
        <p:nvSpPr>
          <p:cNvPr id="24" name="文本框 30">
            <a:extLst>
              <a:ext uri="{FF2B5EF4-FFF2-40B4-BE49-F238E27FC236}">
                <a16:creationId xmlns:a16="http://schemas.microsoft.com/office/drawing/2014/main" id="{8CEADF27-52CE-4C67-ADD3-374252C241B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1AD5EF2-EB9C-4D2E-853B-9DBC91C7E9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F3F7EFE7-A216-4A97-83C4-4D1F90F08CC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733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1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7205</TotalTime>
  <Words>73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1427</cp:revision>
  <dcterms:created xsi:type="dcterms:W3CDTF">2011-03-21T09:38:00Z</dcterms:created>
  <dcterms:modified xsi:type="dcterms:W3CDTF">2026-07-11T09:44:18Z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