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1114822" y="2792998"/>
            <a:ext cx="2305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耒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1618965" y="2261979"/>
            <a:ext cx="12967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0" dirty="0" err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lěi</a:t>
            </a:r>
            <a:endParaRPr lang="en-US" altLang="zh-CN" sz="4400" b="0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95" name="Text Box 23"/>
          <p:cNvSpPr txBox="1">
            <a:spLocks noChangeArrowheads="1"/>
          </p:cNvSpPr>
          <p:nvPr/>
        </p:nvSpPr>
        <p:spPr bwMode="auto">
          <a:xfrm>
            <a:off x="3074888" y="2787254"/>
            <a:ext cx="408940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　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耒，象形字。甲骨文字形，描绘的是古代一种翻土农具的形状，形如木叉，上有曲柄，下面是犁头，用来松土，可看作犁的前身。指古代形状像木叉的一种农具。用“耒”作偏旁的汉字，与原始农具或耕作有关。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9239" name="Picture 23" descr="C:\Users\lenovo\Desktop\铁揪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90" y="2928213"/>
            <a:ext cx="1376362" cy="16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5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7177" name="组合 28"/>
          <p:cNvGrpSpPr>
            <a:grpSpLocks/>
          </p:cNvGrpSpPr>
          <p:nvPr/>
        </p:nvGrpSpPr>
        <p:grpSpPr bwMode="auto">
          <a:xfrm>
            <a:off x="3347864" y="1383506"/>
            <a:ext cx="1306512" cy="1244544"/>
            <a:chOff x="1578341" y="1268880"/>
            <a:chExt cx="1307368" cy="1658888"/>
          </a:xfrm>
        </p:grpSpPr>
        <p:pic>
          <p:nvPicPr>
            <p:cNvPr id="7191" name="图片 12308" descr="耒_金文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8341" y="1268880"/>
              <a:ext cx="130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2" name="Text Box 14"/>
            <p:cNvSpPr txBox="1">
              <a:spLocks noChangeArrowheads="1"/>
            </p:cNvSpPr>
            <p:nvPr/>
          </p:nvSpPr>
          <p:spPr bwMode="auto">
            <a:xfrm>
              <a:off x="1728788" y="2476500"/>
              <a:ext cx="1006475" cy="451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78" name="组合 29"/>
          <p:cNvGrpSpPr>
            <a:grpSpLocks/>
          </p:cNvGrpSpPr>
          <p:nvPr/>
        </p:nvGrpSpPr>
        <p:grpSpPr bwMode="auto">
          <a:xfrm>
            <a:off x="4568652" y="1383506"/>
            <a:ext cx="1006475" cy="1244544"/>
            <a:chOff x="2842282" y="1268880"/>
            <a:chExt cx="1006475" cy="1658888"/>
          </a:xfrm>
        </p:grpSpPr>
        <p:pic>
          <p:nvPicPr>
            <p:cNvPr id="7189" name="图片 2061" descr="耒_金文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8151" y="1268880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0" name="Text Box 15"/>
            <p:cNvSpPr txBox="1">
              <a:spLocks noChangeArrowheads="1"/>
            </p:cNvSpPr>
            <p:nvPr/>
          </p:nvSpPr>
          <p:spPr bwMode="auto">
            <a:xfrm>
              <a:off x="2842282" y="2476500"/>
              <a:ext cx="1006475" cy="451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79" name="组合 30"/>
          <p:cNvGrpSpPr>
            <a:grpSpLocks/>
          </p:cNvGrpSpPr>
          <p:nvPr/>
        </p:nvGrpSpPr>
        <p:grpSpPr bwMode="auto">
          <a:xfrm>
            <a:off x="5487815" y="1383506"/>
            <a:ext cx="1006475" cy="1244544"/>
            <a:chOff x="3924722" y="1268880"/>
            <a:chExt cx="1006475" cy="1658888"/>
          </a:xfrm>
        </p:grpSpPr>
        <p:pic>
          <p:nvPicPr>
            <p:cNvPr id="7187" name="图片 29716" descr="耒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7959" y="1268880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8" name="Text Box 16"/>
            <p:cNvSpPr txBox="1">
              <a:spLocks noChangeArrowheads="1"/>
            </p:cNvSpPr>
            <p:nvPr/>
          </p:nvSpPr>
          <p:spPr bwMode="auto">
            <a:xfrm>
              <a:off x="3924722" y="2476500"/>
              <a:ext cx="1006475" cy="451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7180" name="组合 9215"/>
          <p:cNvGrpSpPr>
            <a:grpSpLocks/>
          </p:cNvGrpSpPr>
          <p:nvPr/>
        </p:nvGrpSpPr>
        <p:grpSpPr bwMode="auto">
          <a:xfrm>
            <a:off x="6408565" y="1383506"/>
            <a:ext cx="1220787" cy="1244544"/>
            <a:chOff x="4535634" y="1268880"/>
            <a:chExt cx="1222105" cy="1658888"/>
          </a:xfrm>
        </p:grpSpPr>
        <p:pic>
          <p:nvPicPr>
            <p:cNvPr id="7185" name="图片 26625" descr="耒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5634" y="1268880"/>
              <a:ext cx="122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4643449" y="2476500"/>
              <a:ext cx="1006475" cy="451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7181" name="组合 9216"/>
          <p:cNvGrpSpPr>
            <a:grpSpLocks/>
          </p:cNvGrpSpPr>
          <p:nvPr/>
        </p:nvGrpSpPr>
        <p:grpSpPr bwMode="auto">
          <a:xfrm>
            <a:off x="7543626" y="1383506"/>
            <a:ext cx="1079500" cy="1244544"/>
            <a:chOff x="5774035" y="1268880"/>
            <a:chExt cx="1080000" cy="1658888"/>
          </a:xfrm>
        </p:grpSpPr>
        <p:pic>
          <p:nvPicPr>
            <p:cNvPr id="7183" name="图片 26626" descr="耒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4035" y="1268880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5810798" y="2476500"/>
              <a:ext cx="1006475" cy="451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7182" name="Picture 4" descr="骨耜图片－0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0" y="1190625"/>
            <a:ext cx="730250" cy="147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石器锄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耕</a:t>
            </a:r>
          </a:p>
        </p:txBody>
      </p:sp>
      <p:sp>
        <p:nvSpPr>
          <p:cNvPr id="30" name="文本框 30">
            <a:extLst>
              <a:ext uri="{FF2B5EF4-FFF2-40B4-BE49-F238E27FC236}">
                <a16:creationId xmlns:a16="http://schemas.microsoft.com/office/drawing/2014/main" id="{CAFA706C-DD84-4BB9-A0B4-5C8AD8CB608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CC73056-D95A-4A25-A93B-C18DEC3EB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8349A594-DB97-45D0-AF07-67D6BDE12C0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17710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3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/>
      <p:bldP spid="3094" grpId="0"/>
      <p:bldP spid="3095" grpId="0"/>
      <p:bldP spid="2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7205</TotalTime>
  <Words>91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1427</cp:revision>
  <dcterms:created xsi:type="dcterms:W3CDTF">2011-03-21T09:38:00Z</dcterms:created>
  <dcterms:modified xsi:type="dcterms:W3CDTF">2026-07-11T09:43:48Z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