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9" r:id="rId2"/>
    <p:sldId id="318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3.jpeg"/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gif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21"/>
          <p:cNvSpPr>
            <a:spLocks noChangeArrowheads="1"/>
          </p:cNvSpPr>
          <p:nvPr/>
        </p:nvSpPr>
        <p:spPr bwMode="auto">
          <a:xfrm>
            <a:off x="0" y="200039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刀耕火种</a:t>
            </a:r>
          </a:p>
        </p:txBody>
      </p:sp>
      <p:sp>
        <p:nvSpPr>
          <p:cNvPr id="33" name="文本框 30">
            <a:extLst>
              <a:ext uri="{FF2B5EF4-FFF2-40B4-BE49-F238E27FC236}">
                <a16:creationId xmlns:a16="http://schemas.microsoft.com/office/drawing/2014/main" id="{6326E4D6-40B7-4216-B68A-F570C85C2D4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AC3A0F0-ED59-4B1E-A4C6-6F931522D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C8750148-8851-435A-BA14-B3C341DB461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36" name="Picture 2" descr="F:\10校本课程_汉字奥秘\20120317汉字奥秘_特色课程\汉字奥秘\03二上\11先人的耕作方式：火焚耕耘休\资料\刀耕火种03.jpg">
            <a:extLst>
              <a:ext uri="{FF2B5EF4-FFF2-40B4-BE49-F238E27FC236}">
                <a16:creationId xmlns:a16="http://schemas.microsoft.com/office/drawing/2014/main" id="{68712509-2B6D-4C3B-B271-5FAAB3D78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4688" y="1418828"/>
            <a:ext cx="1919999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18">
            <a:extLst>
              <a:ext uri="{FF2B5EF4-FFF2-40B4-BE49-F238E27FC236}">
                <a16:creationId xmlns:a16="http://schemas.microsoft.com/office/drawing/2014/main" id="{3310AE40-9D1A-48A3-AC2E-DEC573726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4687" y="3075092"/>
            <a:ext cx="1920000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" name="Picture 19" descr="F:\10校本课程_汉字奥秘\20120317汉字奥秘_特色课程\汉字奥秘\03二上\11先人的耕作方式：火焚耕耘休\资料\刀耕火种02.jpg">
            <a:extLst>
              <a:ext uri="{FF2B5EF4-FFF2-40B4-BE49-F238E27FC236}">
                <a16:creationId xmlns:a16="http://schemas.microsoft.com/office/drawing/2014/main" id="{60F17C11-FC0D-49ED-A8A9-CB566FAB5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60125" y="1419622"/>
            <a:ext cx="3167632" cy="2318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0" name="Text Box 6">
            <a:extLst>
              <a:ext uri="{FF2B5EF4-FFF2-40B4-BE49-F238E27FC236}">
                <a16:creationId xmlns:a16="http://schemas.microsoft.com/office/drawing/2014/main" id="{AF41AB40-42F7-4105-B465-C64475A99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867894"/>
            <a:ext cx="360012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   </a:t>
            </a:r>
            <a:r>
              <a:rPr lang="en-US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刀耕火种</a:t>
            </a:r>
            <a:r>
              <a:rPr lang="en-US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</a:t>
            </a:r>
            <a:r>
              <a:rPr lang="zh-CN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用火把地上的树木、杂草烧成灰做肥料，就地挖坑下种。</a:t>
            </a:r>
            <a:endParaRPr lang="zh-CN" altLang="en-US" sz="1400" b="0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787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焚图片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816" y="1407319"/>
            <a:ext cx="1361083" cy="122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227764" y="1075135"/>
            <a:ext cx="216058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焚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659563" y="555526"/>
            <a:ext cx="129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charset="-122"/>
              </a:rPr>
              <a:t>fén</a:t>
            </a:r>
            <a:endParaRPr lang="en-US" altLang="zh-CN" sz="48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283076" y="2969419"/>
            <a:ext cx="41052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　焚，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会意字，由“火、林”组成。甲骨文字形，上面是丛林，下面是熊熊燃烧的火焰。一个人手里拿着火把，引火烧林。焚，本义为火烧山林，后来表示“引火燃烧、烧毁”等意思。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127" name="Picture 12" descr="烈火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260" y="1902619"/>
            <a:ext cx="1871489" cy="865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21"/>
          <p:cNvSpPr>
            <a:spLocks noChangeArrowheads="1"/>
          </p:cNvSpPr>
          <p:nvPr/>
        </p:nvSpPr>
        <p:spPr bwMode="auto">
          <a:xfrm>
            <a:off x="0" y="200039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5130" name="组合 15"/>
          <p:cNvGrpSpPr>
            <a:grpSpLocks/>
          </p:cNvGrpSpPr>
          <p:nvPr/>
        </p:nvGrpSpPr>
        <p:grpSpPr bwMode="auto">
          <a:xfrm>
            <a:off x="4585816" y="1468041"/>
            <a:ext cx="1006475" cy="1243632"/>
            <a:chOff x="3615069" y="1268760"/>
            <a:chExt cx="1006475" cy="1659508"/>
          </a:xfrm>
        </p:grpSpPr>
        <p:pic>
          <p:nvPicPr>
            <p:cNvPr id="5146" name="图片 12298" descr="焚_甲骨文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096" y="1268760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7" name="Text Box 14"/>
            <p:cNvSpPr txBox="1">
              <a:spLocks noChangeArrowheads="1"/>
            </p:cNvSpPr>
            <p:nvPr/>
          </p:nvSpPr>
          <p:spPr bwMode="auto">
            <a:xfrm>
              <a:off x="3615069" y="2476500"/>
              <a:ext cx="1006475" cy="451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5131" name="组合 14"/>
          <p:cNvGrpSpPr>
            <a:grpSpLocks/>
          </p:cNvGrpSpPr>
          <p:nvPr/>
        </p:nvGrpSpPr>
        <p:grpSpPr bwMode="auto">
          <a:xfrm>
            <a:off x="5509741" y="1468041"/>
            <a:ext cx="1006475" cy="1243632"/>
            <a:chOff x="4716463" y="1268760"/>
            <a:chExt cx="1006475" cy="1659508"/>
          </a:xfrm>
        </p:grpSpPr>
        <p:pic>
          <p:nvPicPr>
            <p:cNvPr id="5144" name="图片 12299" descr="焚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3384" y="1268760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5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5132" name="组合 13"/>
          <p:cNvGrpSpPr>
            <a:grpSpLocks/>
          </p:cNvGrpSpPr>
          <p:nvPr/>
        </p:nvGrpSpPr>
        <p:grpSpPr bwMode="auto">
          <a:xfrm>
            <a:off x="1266130" y="2950369"/>
            <a:ext cx="1006475" cy="1243632"/>
            <a:chOff x="5828240" y="1268760"/>
            <a:chExt cx="1006475" cy="1659508"/>
          </a:xfrm>
        </p:grpSpPr>
        <p:pic>
          <p:nvPicPr>
            <p:cNvPr id="5142" name="图片 12300" descr="焚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6214" y="126876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3" name="Text Box 16"/>
            <p:cNvSpPr txBox="1">
              <a:spLocks noChangeArrowheads="1"/>
            </p:cNvSpPr>
            <p:nvPr/>
          </p:nvSpPr>
          <p:spPr bwMode="auto">
            <a:xfrm>
              <a:off x="5828240" y="2476500"/>
              <a:ext cx="1006475" cy="451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5133" name="组合 12"/>
          <p:cNvGrpSpPr>
            <a:grpSpLocks/>
          </p:cNvGrpSpPr>
          <p:nvPr/>
        </p:nvGrpSpPr>
        <p:grpSpPr bwMode="auto">
          <a:xfrm>
            <a:off x="2271018" y="3071813"/>
            <a:ext cx="1006475" cy="1122198"/>
            <a:chOff x="6645925" y="1430760"/>
            <a:chExt cx="1006475" cy="1497526"/>
          </a:xfrm>
        </p:grpSpPr>
        <p:pic>
          <p:nvPicPr>
            <p:cNvPr id="5140" name="图片 30745" descr="焚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9985" y="1430760"/>
              <a:ext cx="978355" cy="75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1" name="Text Box 16"/>
            <p:cNvSpPr txBox="1">
              <a:spLocks noChangeArrowheads="1"/>
            </p:cNvSpPr>
            <p:nvPr/>
          </p:nvSpPr>
          <p:spPr bwMode="auto">
            <a:xfrm>
              <a:off x="6645925" y="2476500"/>
              <a:ext cx="1006475" cy="451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5134" name="组合 11"/>
          <p:cNvGrpSpPr>
            <a:grpSpLocks/>
          </p:cNvGrpSpPr>
          <p:nvPr/>
        </p:nvGrpSpPr>
        <p:grpSpPr bwMode="auto">
          <a:xfrm>
            <a:off x="3277493" y="2950369"/>
            <a:ext cx="1006475" cy="1243632"/>
            <a:chOff x="7696200" y="1268760"/>
            <a:chExt cx="1006475" cy="1659508"/>
          </a:xfrm>
        </p:grpSpPr>
        <p:pic>
          <p:nvPicPr>
            <p:cNvPr id="5138" name="图片 30751" descr="焚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0490" y="1268760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9" name="Text Box 16"/>
            <p:cNvSpPr txBox="1">
              <a:spLocks noChangeArrowheads="1"/>
            </p:cNvSpPr>
            <p:nvPr/>
          </p:nvSpPr>
          <p:spPr bwMode="auto">
            <a:xfrm>
              <a:off x="7696200" y="2476500"/>
              <a:ext cx="1006475" cy="451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grpSp>
        <p:nvGrpSpPr>
          <p:cNvPr id="5135" name="组合 16"/>
          <p:cNvGrpSpPr>
            <a:grpSpLocks/>
          </p:cNvGrpSpPr>
          <p:nvPr/>
        </p:nvGrpSpPr>
        <p:grpSpPr bwMode="auto">
          <a:xfrm>
            <a:off x="3663478" y="1468041"/>
            <a:ext cx="1006475" cy="1243632"/>
            <a:chOff x="2869243" y="1268760"/>
            <a:chExt cx="1006475" cy="1659508"/>
          </a:xfrm>
        </p:grpSpPr>
        <p:pic>
          <p:nvPicPr>
            <p:cNvPr id="5136" name="图片 12297" descr="焚_甲骨文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0375" y="126876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Text Box 14"/>
            <p:cNvSpPr txBox="1">
              <a:spLocks noChangeArrowheads="1"/>
            </p:cNvSpPr>
            <p:nvPr/>
          </p:nvSpPr>
          <p:spPr bwMode="auto">
            <a:xfrm>
              <a:off x="2869243" y="2476500"/>
              <a:ext cx="1006475" cy="451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刀耕火种</a:t>
            </a:r>
          </a:p>
        </p:txBody>
      </p:sp>
      <p:sp>
        <p:nvSpPr>
          <p:cNvPr id="33" name="文本框 30">
            <a:extLst>
              <a:ext uri="{FF2B5EF4-FFF2-40B4-BE49-F238E27FC236}">
                <a16:creationId xmlns:a16="http://schemas.microsoft.com/office/drawing/2014/main" id="{6326E4D6-40B7-4216-B68A-F570C85C2D4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AC3A0F0-ED59-4B1E-A4C6-6F931522D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C8750148-8851-435A-BA14-B3C341DB461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4306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4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utoUpdateAnimBg="0"/>
      <p:bldP spid="17413" grpId="0" autoUpdateAnimBg="0"/>
      <p:bldP spid="1741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7204</TotalTime>
  <Words>117</Words>
  <Application>Microsoft Office PowerPoint</Application>
  <PresentationFormat>全屏显示(16:9)</PresentationFormat>
  <Paragraphs>18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1425</cp:revision>
  <dcterms:created xsi:type="dcterms:W3CDTF">2011-03-21T09:38:00Z</dcterms:created>
  <dcterms:modified xsi:type="dcterms:W3CDTF">2026-07-11T09:38:38Z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