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09C347B7-B44A-495C-8F11-A04465F3737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37F8400-F6B9-4C7D-9F85-0EC98539B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2F397115-4ABA-4D37-9A18-7B06FFB4573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2" name="Text Box 9">
            <a:extLst>
              <a:ext uri="{FF2B5EF4-FFF2-40B4-BE49-F238E27FC236}">
                <a16:creationId xmlns:a16="http://schemas.microsoft.com/office/drawing/2014/main" id="{870C3942-9DDC-46DD-BD08-F57D2603D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590" y="2817713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一</a:t>
            </a: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3005CA74-6228-41D3-A878-0F250BA53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2828" y="2354163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anose="02010600030101010101" pitchFamily="2" charset="-122"/>
              </a:rPr>
              <a:t>yī</a:t>
            </a:r>
          </a:p>
        </p:txBody>
      </p:sp>
      <p:pic>
        <p:nvPicPr>
          <p:cNvPr id="30" name="Picture 14" descr="一_图片">
            <a:extLst>
              <a:ext uri="{FF2B5EF4-FFF2-40B4-BE49-F238E27FC236}">
                <a16:creationId xmlns:a16="http://schemas.microsoft.com/office/drawing/2014/main" id="{1541A055-0849-40E2-A5F8-0C2567008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213" y="694051"/>
            <a:ext cx="1469852" cy="1874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" name="Group 20">
            <a:extLst>
              <a:ext uri="{FF2B5EF4-FFF2-40B4-BE49-F238E27FC236}">
                <a16:creationId xmlns:a16="http://schemas.microsoft.com/office/drawing/2014/main" id="{1AFBBCA8-9B37-4DBD-A0E3-561A232EA1B6}"/>
              </a:ext>
            </a:extLst>
          </p:cNvPr>
          <p:cNvGrpSpPr>
            <a:grpSpLocks/>
          </p:cNvGrpSpPr>
          <p:nvPr/>
        </p:nvGrpSpPr>
        <p:grpSpPr bwMode="auto">
          <a:xfrm>
            <a:off x="3852490" y="1179413"/>
            <a:ext cx="1079500" cy="1031875"/>
            <a:chOff x="2472" y="1524"/>
            <a:chExt cx="680" cy="650"/>
          </a:xfrm>
        </p:grpSpPr>
        <p:sp>
          <p:nvSpPr>
            <p:cNvPr id="36" name="Text Box 5">
              <a:extLst>
                <a:ext uri="{FF2B5EF4-FFF2-40B4-BE49-F238E27FC236}">
                  <a16:creationId xmlns:a16="http://schemas.microsoft.com/office/drawing/2014/main" id="{5524F808-38C8-47B3-A893-1F1988DF5D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38" name="Picture 13" descr="一_小篆">
              <a:extLst>
                <a:ext uri="{FF2B5EF4-FFF2-40B4-BE49-F238E27FC236}">
                  <a16:creationId xmlns:a16="http://schemas.microsoft.com/office/drawing/2014/main" id="{B62F6B14-43BD-488E-940E-8A9BFE7749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2" y="1524"/>
              <a:ext cx="642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9" name="Group 21">
            <a:extLst>
              <a:ext uri="{FF2B5EF4-FFF2-40B4-BE49-F238E27FC236}">
                <a16:creationId xmlns:a16="http://schemas.microsoft.com/office/drawing/2014/main" id="{B862781D-AA16-4924-89A8-18D7A3980D1F}"/>
              </a:ext>
            </a:extLst>
          </p:cNvPr>
          <p:cNvGrpSpPr>
            <a:grpSpLocks/>
          </p:cNvGrpSpPr>
          <p:nvPr/>
        </p:nvGrpSpPr>
        <p:grpSpPr bwMode="auto">
          <a:xfrm>
            <a:off x="5363790" y="1179413"/>
            <a:ext cx="1008063" cy="1031875"/>
            <a:chOff x="3288" y="1524"/>
            <a:chExt cx="635" cy="650"/>
          </a:xfrm>
        </p:grpSpPr>
        <p:sp>
          <p:nvSpPr>
            <p:cNvPr id="45" name="Text Box 6">
              <a:extLst>
                <a:ext uri="{FF2B5EF4-FFF2-40B4-BE49-F238E27FC236}">
                  <a16:creationId xmlns:a16="http://schemas.microsoft.com/office/drawing/2014/main" id="{65679631-9D6B-41A8-80AA-6DA765D0BE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8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46" name="Picture 12" descr="一_甲骨文">
              <a:extLst>
                <a:ext uri="{FF2B5EF4-FFF2-40B4-BE49-F238E27FC236}">
                  <a16:creationId xmlns:a16="http://schemas.microsoft.com/office/drawing/2014/main" id="{4A6E0511-320B-47E4-9F30-694EB25ED5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" y="1524"/>
              <a:ext cx="533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7" name="Group 22">
            <a:extLst>
              <a:ext uri="{FF2B5EF4-FFF2-40B4-BE49-F238E27FC236}">
                <a16:creationId xmlns:a16="http://schemas.microsoft.com/office/drawing/2014/main" id="{DFE8AF1D-AD6C-43AA-B7F2-2C024951FC70}"/>
              </a:ext>
            </a:extLst>
          </p:cNvPr>
          <p:cNvGrpSpPr>
            <a:grpSpLocks/>
          </p:cNvGrpSpPr>
          <p:nvPr/>
        </p:nvGrpSpPr>
        <p:grpSpPr bwMode="auto">
          <a:xfrm>
            <a:off x="6660778" y="1179413"/>
            <a:ext cx="1079500" cy="1031875"/>
            <a:chOff x="4014" y="1524"/>
            <a:chExt cx="680" cy="650"/>
          </a:xfrm>
        </p:grpSpPr>
        <p:sp>
          <p:nvSpPr>
            <p:cNvPr id="48" name="Text Box 7">
              <a:extLst>
                <a:ext uri="{FF2B5EF4-FFF2-40B4-BE49-F238E27FC236}">
                  <a16:creationId xmlns:a16="http://schemas.microsoft.com/office/drawing/2014/main" id="{813432B7-F6C4-4AE0-9B81-7EFA6CE6AC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49" name="Picture 11" descr="一_金文">
              <a:extLst>
                <a:ext uri="{FF2B5EF4-FFF2-40B4-BE49-F238E27FC236}">
                  <a16:creationId xmlns:a16="http://schemas.microsoft.com/office/drawing/2014/main" id="{23514AF9-711C-4413-9447-82D921BEBC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4" y="1524"/>
              <a:ext cx="642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0" name="Text Box 23">
            <a:extLst>
              <a:ext uri="{FF2B5EF4-FFF2-40B4-BE49-F238E27FC236}">
                <a16:creationId xmlns:a16="http://schemas.microsoft.com/office/drawing/2014/main" id="{0AA05A1B-F90D-4CBB-BB19-0D4FEE3C1D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5283" y="2921895"/>
            <a:ext cx="4248472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指事字。一，在甲骨文、金文和篆文中都是画的一横，是古人的记数符号；隶变后楷书写作一。为了汉字的书写匀称，后来，另加声符“弋”写作“弌”。</a:t>
            </a:r>
          </a:p>
        </p:txBody>
      </p:sp>
    </p:spTree>
    <p:extLst>
      <p:ext uri="{BB962C8B-B14F-4D97-AF65-F5344CB8AC3E}">
        <p14:creationId xmlns:p14="http://schemas.microsoft.com/office/powerpoint/2010/main" val="274823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6" grpId="0"/>
      <p:bldP spid="5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6718</TotalTime>
  <Words>67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1350</cp:revision>
  <dcterms:created xsi:type="dcterms:W3CDTF">2011-03-21T09:38:00Z</dcterms:created>
  <dcterms:modified xsi:type="dcterms:W3CDTF">2026-07-09T07:17:41Z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