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16" r:id="rId2"/>
    <p:sldId id="417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tags" Target="../tags/tag6.xml"/><Relationship Id="rId7" Type="http://schemas.openxmlformats.org/officeDocument/2006/relationships/image" Target="../media/image9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12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3562663" y="2696021"/>
            <a:ext cx="432170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刀，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象形字，甲骨文、金文字形，描绘了刀的整体形象。</a:t>
            </a: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auto">
          <a:xfrm>
            <a:off x="3562664" y="3382129"/>
            <a:ext cx="4295602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不过，想表达刀最锋利的部分——刀口，用描绘事物形象的方法是非常困难的！我们祖先是如何做到的呢？</a:t>
            </a:r>
            <a:endParaRPr lang="zh-CN" altLang="en-US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20" name="Picture 18" descr="image00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627509"/>
            <a:ext cx="11303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1331292" y="2504966"/>
            <a:ext cx="216058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刀</a:t>
            </a:r>
          </a:p>
        </p:txBody>
      </p:sp>
      <p:sp>
        <p:nvSpPr>
          <p:cNvPr id="22" name="Text Box 13"/>
          <p:cNvSpPr txBox="1">
            <a:spLocks noChangeArrowheads="1"/>
          </p:cNvSpPr>
          <p:nvPr/>
        </p:nvSpPr>
        <p:spPr bwMode="auto">
          <a:xfrm>
            <a:off x="1620217" y="1848659"/>
            <a:ext cx="15843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dāo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grpSp>
        <p:nvGrpSpPr>
          <p:cNvPr id="23" name="组合 10"/>
          <p:cNvGrpSpPr>
            <a:grpSpLocks/>
          </p:cNvGrpSpPr>
          <p:nvPr/>
        </p:nvGrpSpPr>
        <p:grpSpPr bwMode="auto">
          <a:xfrm>
            <a:off x="4092897" y="866651"/>
            <a:ext cx="1006475" cy="1489075"/>
            <a:chOff x="3563938" y="404784"/>
            <a:chExt cx="1006475" cy="1488558"/>
          </a:xfrm>
        </p:grpSpPr>
        <p:sp>
          <p:nvSpPr>
            <p:cNvPr id="24" name="Text Box 14"/>
            <p:cNvSpPr txBox="1">
              <a:spLocks noChangeArrowheads="1"/>
            </p:cNvSpPr>
            <p:nvPr/>
          </p:nvSpPr>
          <p:spPr bwMode="auto">
            <a:xfrm>
              <a:off x="3563938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25" name="图片 19479" descr="说明: C:\Users\lenovo\Desktop\20200210汉字演变形体\刀_甲骨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6649" y="404784"/>
              <a:ext cx="34105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" name="组合 11"/>
          <p:cNvGrpSpPr>
            <a:grpSpLocks/>
          </p:cNvGrpSpPr>
          <p:nvPr/>
        </p:nvGrpSpPr>
        <p:grpSpPr bwMode="auto">
          <a:xfrm>
            <a:off x="5001607" y="866651"/>
            <a:ext cx="1006475" cy="1489075"/>
            <a:chOff x="4716463" y="404784"/>
            <a:chExt cx="1006475" cy="1488558"/>
          </a:xfrm>
        </p:grpSpPr>
        <p:sp>
          <p:nvSpPr>
            <p:cNvPr id="27" name="Text Box 15"/>
            <p:cNvSpPr txBox="1">
              <a:spLocks noChangeArrowheads="1"/>
            </p:cNvSpPr>
            <p:nvPr/>
          </p:nvSpPr>
          <p:spPr bwMode="auto">
            <a:xfrm>
              <a:off x="4716463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28" name="图片 19480" descr="说明: C:\Users\lenovo\Desktop\20200210汉字演变形体\刀_金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6542" y="404784"/>
              <a:ext cx="42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组合 12"/>
          <p:cNvGrpSpPr>
            <a:grpSpLocks/>
          </p:cNvGrpSpPr>
          <p:nvPr/>
        </p:nvGrpSpPr>
        <p:grpSpPr bwMode="auto">
          <a:xfrm>
            <a:off x="5910317" y="866651"/>
            <a:ext cx="1006475" cy="1489075"/>
            <a:chOff x="5868988" y="404784"/>
            <a:chExt cx="1006475" cy="1488558"/>
          </a:xfrm>
        </p:grpSpPr>
        <p:sp>
          <p:nvSpPr>
            <p:cNvPr id="30" name="Text Box 16"/>
            <p:cNvSpPr txBox="1">
              <a:spLocks noChangeArrowheads="1"/>
            </p:cNvSpPr>
            <p:nvPr/>
          </p:nvSpPr>
          <p:spPr bwMode="auto">
            <a:xfrm>
              <a:off x="5868988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1" name="图片 19481" descr="说明: C:\Users\lenovo\Desktop\20200210汉字演变形体\刀_篆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8015" y="404784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组合 13"/>
          <p:cNvGrpSpPr>
            <a:grpSpLocks/>
          </p:cNvGrpSpPr>
          <p:nvPr/>
        </p:nvGrpSpPr>
        <p:grpSpPr bwMode="auto">
          <a:xfrm>
            <a:off x="6819026" y="1011114"/>
            <a:ext cx="1465262" cy="1344612"/>
            <a:chOff x="6792381" y="548784"/>
            <a:chExt cx="1466400" cy="1344558"/>
          </a:xfrm>
        </p:grpSpPr>
        <p:sp>
          <p:nvSpPr>
            <p:cNvPr id="33" name="Text Box 16"/>
            <p:cNvSpPr txBox="1">
              <a:spLocks noChangeArrowheads="1"/>
            </p:cNvSpPr>
            <p:nvPr/>
          </p:nvSpPr>
          <p:spPr bwMode="auto">
            <a:xfrm>
              <a:off x="7022344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34" name="图片 5146" descr="说明: G:\00各种申报材料\2020\20200611《汉字奥秘》\02插图资料\隶书楷书1\刀_隶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2381" y="548784"/>
              <a:ext cx="1466400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35" name="直接连接符 34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9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765" y="195526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6705607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utoUpdateAnimBg="0"/>
      <p:bldP spid="19" grpId="0" autoUpdateAnimBg="0"/>
      <p:bldP spid="21" grpId="0" autoUpdateAnimBg="0"/>
      <p:bldP spid="2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image00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155" y="843558"/>
            <a:ext cx="1119188" cy="177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刀－小篆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355" y="1443633"/>
            <a:ext cx="709613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10"/>
          <p:cNvSpPr>
            <a:spLocks noChangeArrowheads="1"/>
          </p:cNvSpPr>
          <p:nvPr/>
        </p:nvSpPr>
        <p:spPr bwMode="auto">
          <a:xfrm rot="3037046">
            <a:off x="1832868" y="2043708"/>
            <a:ext cx="466725" cy="542925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5" name="AutoShape 11"/>
          <p:cNvSpPr>
            <a:spLocks noChangeArrowheads="1"/>
          </p:cNvSpPr>
          <p:nvPr/>
        </p:nvSpPr>
        <p:spPr bwMode="auto">
          <a:xfrm rot="4036923">
            <a:off x="3287018" y="1875433"/>
            <a:ext cx="431800" cy="431800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6407150" y="2547625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刃</a:t>
            </a: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7164387" y="2067694"/>
            <a:ext cx="12239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rèn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8" name="Text Box 17"/>
          <p:cNvSpPr txBox="1">
            <a:spLocks noChangeArrowheads="1"/>
          </p:cNvSpPr>
          <p:nvPr/>
        </p:nvSpPr>
        <p:spPr bwMode="auto">
          <a:xfrm>
            <a:off x="2143032" y="3003798"/>
            <a:ext cx="458920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刃，甲骨文、金文字形，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是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在象形字“刀”表示刀口的位置，加上“</a:t>
            </a:r>
            <a:r>
              <a:rPr lang="zh-CN" altLang="zh-CN" sz="1400" b="0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丶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”创造的。“</a:t>
            </a:r>
            <a:r>
              <a:rPr lang="zh-CN" altLang="zh-CN" sz="1400" b="0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丶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”是提示符号，指出“刀口”所处的位置。刃，表示刀口，刀锋的意思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</a:p>
        </p:txBody>
      </p:sp>
      <p:grpSp>
        <p:nvGrpSpPr>
          <p:cNvPr id="9" name="组合 7"/>
          <p:cNvGrpSpPr>
            <a:grpSpLocks/>
          </p:cNvGrpSpPr>
          <p:nvPr/>
        </p:nvGrpSpPr>
        <p:grpSpPr bwMode="auto">
          <a:xfrm>
            <a:off x="4366220" y="1228278"/>
            <a:ext cx="1006475" cy="1487488"/>
            <a:chOff x="3563938" y="404664"/>
            <a:chExt cx="1006475" cy="1488678"/>
          </a:xfrm>
        </p:grpSpPr>
        <p:sp>
          <p:nvSpPr>
            <p:cNvPr id="10" name="Text Box 14"/>
            <p:cNvSpPr txBox="1">
              <a:spLocks noChangeArrowheads="1"/>
            </p:cNvSpPr>
            <p:nvPr/>
          </p:nvSpPr>
          <p:spPr bwMode="auto">
            <a:xfrm>
              <a:off x="3563938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11" name="图片 39958" descr="说明: H:\《汉字的奥秘》电子教材\01汉字的奥秘（一年级上册）\08第八讲：指事及指事字_本未刃元寸\刃_甲骨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2965" y="404664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8"/>
          <p:cNvGrpSpPr>
            <a:grpSpLocks/>
          </p:cNvGrpSpPr>
          <p:nvPr/>
        </p:nvGrpSpPr>
        <p:grpSpPr bwMode="auto">
          <a:xfrm>
            <a:off x="5301257" y="1228278"/>
            <a:ext cx="1006475" cy="1487488"/>
            <a:chOff x="5004048" y="404664"/>
            <a:chExt cx="1006475" cy="1488678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004048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4" name="图片 39957" descr="说明: H:\《汉字的奥秘》电子教材\01汉字的奥秘（一年级上册）\08第八讲：指事及指事字_本未刃元寸\刃_篆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4654" y="404664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9"/>
          <p:cNvGrpSpPr>
            <a:grpSpLocks/>
          </p:cNvGrpSpPr>
          <p:nvPr/>
        </p:nvGrpSpPr>
        <p:grpSpPr bwMode="auto">
          <a:xfrm>
            <a:off x="6236295" y="1371153"/>
            <a:ext cx="1216025" cy="1344613"/>
            <a:chOff x="6651854" y="548664"/>
            <a:chExt cx="1216800" cy="1344678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757017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7" name="图片 5148" descr="说明: G:\00各种申报材料\2020\20200611《汉字奥秘》\02插图资料\隶书楷书1\刃_隶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1854" y="548664"/>
              <a:ext cx="1216800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8" name="直接连接符 17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765" y="195526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5451538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  <p:bldP spid="5" grpId="0" animBg="1" autoUpdateAnimBg="0"/>
      <p:bldP spid="6" grpId="0" autoUpdateAnimBg="0"/>
      <p:bldP spid="7" grpId="0" autoUpdateAnimBg="0"/>
      <p:bldP spid="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6541</TotalTime>
  <Words>135</Words>
  <Application>Microsoft Office PowerPoint</Application>
  <PresentationFormat>全屏显示(16:9)</PresentationFormat>
  <Paragraphs>22</Paragraphs>
  <Slides>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1319</cp:revision>
  <dcterms:created xsi:type="dcterms:W3CDTF">2011-03-21T09:38:00Z</dcterms:created>
  <dcterms:modified xsi:type="dcterms:W3CDTF">2026-07-09T01:15:30Z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