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20" r:id="rId2"/>
    <p:sldId id="421" r:id="rId3"/>
    <p:sldId id="422" r:id="rId4"/>
    <p:sldId id="423" r:id="rId5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4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8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7091015" y="2211710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mù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3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96579"/>
            <a:ext cx="235267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3805238" y="2994615"/>
            <a:ext cx="345757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1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木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象形字。甲骨文字形，像一棵树的形状，上有枝，下有根，中间是树干。木，本义指“树”，是木本植物的通称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grpSp>
        <p:nvGrpSpPr>
          <p:cNvPr id="5" name="组合 8"/>
          <p:cNvGrpSpPr>
            <a:grpSpLocks/>
          </p:cNvGrpSpPr>
          <p:nvPr/>
        </p:nvGrpSpPr>
        <p:grpSpPr bwMode="auto">
          <a:xfrm>
            <a:off x="4297363" y="915566"/>
            <a:ext cx="1006475" cy="1489075"/>
            <a:chOff x="3563938" y="404784"/>
            <a:chExt cx="1006475" cy="1488558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" name="图片 39953" descr="说明: H:\《汉字的奥秘》电子教材\01汉字的奥秘（一年级上册）\08第八讲：指事及指事字_本未刃元寸\木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5596" y="404784"/>
              <a:ext cx="48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9"/>
          <p:cNvGrpSpPr>
            <a:grpSpLocks/>
          </p:cNvGrpSpPr>
          <p:nvPr/>
        </p:nvGrpSpPr>
        <p:grpSpPr bwMode="auto">
          <a:xfrm>
            <a:off x="5276850" y="915566"/>
            <a:ext cx="1006475" cy="1489075"/>
            <a:chOff x="4716463" y="404784"/>
            <a:chExt cx="1006475" cy="1488558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71646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39952" descr="说明: H:\《汉字的奥秘》电子教材\01汉字的奥秘（一年级上册）\08第八讲：指事及指事字_本未刃元寸\木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648" y="404784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256338" y="915566"/>
            <a:ext cx="1006475" cy="1489075"/>
            <a:chOff x="5868988" y="404784"/>
            <a:chExt cx="1006475" cy="1488558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6898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39951" descr="说明: H:\《汉字的奥秘》电子教材\01汉字的奥秘（一年级上册）\08第八讲：指事及指事字_本未刃元寸\木_篆书 拷贝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8015" y="404784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1"/>
          <p:cNvGrpSpPr>
            <a:grpSpLocks/>
          </p:cNvGrpSpPr>
          <p:nvPr/>
        </p:nvGrpSpPr>
        <p:grpSpPr bwMode="auto">
          <a:xfrm>
            <a:off x="7092280" y="1096541"/>
            <a:ext cx="1651000" cy="1308100"/>
            <a:chOff x="6724365" y="584784"/>
            <a:chExt cx="1650000" cy="1308558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704612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5150" descr="说明: G:\00各种申报材料\2020\20200611《汉字奥秘》\02插图资料\隶书楷书1\木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4365" y="584784"/>
              <a:ext cx="165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802884" y="2738760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木</a:t>
            </a: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187666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autoUpdateAnimBg="0"/>
      <p:bldP spid="1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6876256" y="1840260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本</a:t>
            </a:r>
          </a:p>
        </p:txBody>
      </p:sp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7165181" y="1313210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běn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4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481" y="1491630"/>
            <a:ext cx="2303463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3536637" y="2817418"/>
            <a:ext cx="367255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本，指事字。金文、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字形，是在树根的部位加一点或一短横，指明树根所在的部位。本，表示树根的意思。</a:t>
            </a:r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3536637" y="3943778"/>
            <a:ext cx="495104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那么，在“木”字上部加一点或一短横，是什么字呢？</a:t>
            </a:r>
          </a:p>
        </p:txBody>
      </p:sp>
      <p:grpSp>
        <p:nvGrpSpPr>
          <p:cNvPr id="8" name="组合 6"/>
          <p:cNvGrpSpPr>
            <a:grpSpLocks/>
          </p:cNvGrpSpPr>
          <p:nvPr/>
        </p:nvGrpSpPr>
        <p:grpSpPr bwMode="auto">
          <a:xfrm>
            <a:off x="3997573" y="1083022"/>
            <a:ext cx="1006475" cy="1487488"/>
            <a:chOff x="3779912" y="332875"/>
            <a:chExt cx="1006475" cy="1488459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79912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39942" descr="说明: H:\《汉字的奥秘》电子教材\01汉字的奥秘（一年级上册）\08第八讲：指事及指事字_本未刃元寸\本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3676" y="332875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7"/>
          <p:cNvGrpSpPr>
            <a:grpSpLocks/>
          </p:cNvGrpSpPr>
          <p:nvPr/>
        </p:nvGrpSpPr>
        <p:grpSpPr bwMode="auto">
          <a:xfrm>
            <a:off x="5005685" y="1083022"/>
            <a:ext cx="1006475" cy="1487488"/>
            <a:chOff x="4932437" y="332875"/>
            <a:chExt cx="1006475" cy="1488459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932437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39941" descr="说明: H:\《汉字的奥秘》电子教材\01汉字的奥秘（一年级上册）\08第八讲：指事及指事字_本未刃元寸\本_小篆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4622" y="332875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5976962" y="1203672"/>
            <a:ext cx="1403350" cy="1344613"/>
            <a:chOff x="6560453" y="476875"/>
            <a:chExt cx="1404000" cy="1344459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59216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10241" descr="说明: G:\00各种申报材料\2020\20200611《汉字奥秘》\02插图资料\隶书楷书1\本_隶书 拷贝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0453" y="476875"/>
              <a:ext cx="14040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2988444" y="4066555"/>
            <a:ext cx="863600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18729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0.00925 L 4.72222E-6 -0.06291 " pathEditMode="relative" rAng="0" ptsTypes="AA">
                                      <p:cBhvr>
                                        <p:cTn id="1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3600"/>
                                    </p:animMotion>
                                    <p:animRot by="15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5" grpId="0" autoUpdateAnimBg="0"/>
      <p:bldP spid="6" grpId="0" autoUpdateAnimBg="0"/>
      <p:bldP spid="17" grpId="0" animBg="1"/>
      <p:bldP spid="1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664" y="1203598"/>
            <a:ext cx="250031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635548" y="2340496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末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3924473" y="1635646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mò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5449888" y="3091210"/>
            <a:ext cx="329857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末，指事字。金文和篆文字形，是在树梢部位加一点或一短横，指明树梢所在的位置。末，表示树梢的意思。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5299149" y="1275110"/>
            <a:ext cx="1006475" cy="1489075"/>
            <a:chOff x="4716463" y="404784"/>
            <a:chExt cx="1006475" cy="1488558"/>
          </a:xfrm>
        </p:grpSpPr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471646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" name="图片 39947" descr="说明: H:\《汉字的奥秘》电子教材\01汉字的奥秘（一年级上册）\08第八讲：指事及指事字_本未刃元寸\末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4437" y="404784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8"/>
          <p:cNvGrpSpPr>
            <a:grpSpLocks/>
          </p:cNvGrpSpPr>
          <p:nvPr/>
        </p:nvGrpSpPr>
        <p:grpSpPr bwMode="auto">
          <a:xfrm>
            <a:off x="6251649" y="1275110"/>
            <a:ext cx="1006475" cy="1489075"/>
            <a:chOff x="5727036" y="404784"/>
            <a:chExt cx="1006475" cy="1488558"/>
          </a:xfrm>
        </p:grpSpPr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5727036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2" name="图片 39946" descr="说明: H:\《汉字的奥秘》电子教材\01汉字的奥秘（一年级上册）\08第八讲：指事及指事字_本未刃元寸\末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9221" y="404784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9"/>
          <p:cNvGrpSpPr>
            <a:grpSpLocks/>
          </p:cNvGrpSpPr>
          <p:nvPr/>
        </p:nvGrpSpPr>
        <p:grpSpPr bwMode="auto">
          <a:xfrm>
            <a:off x="7204149" y="1419572"/>
            <a:ext cx="1184275" cy="1344613"/>
            <a:chOff x="6432407" y="548784"/>
            <a:chExt cx="1183766" cy="1344558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652105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5" name="图片 10243" descr="说明: G:\00各种申报材料\2020\20200611《汉字奥秘》\02插图资料\隶书楷书1\末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2407" y="548784"/>
              <a:ext cx="1183766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130426" y="1562373"/>
            <a:ext cx="1152525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794147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249" y="1347614"/>
            <a:ext cx="2663825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860032" y="2479502"/>
            <a:ext cx="2430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本 末 倒 置 ：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895664" y="3186846"/>
            <a:ext cx="367240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本，树根；末，树梢；置，放。比喻把主要的和次要的、根本的和非根本的关系弄颠倒了</a:t>
            </a:r>
            <a:r>
              <a: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000" b="1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716016" y="2112789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běn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5147816" y="2112789"/>
            <a:ext cx="72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mò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650904" y="2112789"/>
            <a:ext cx="649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dào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156548" y="2112789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zhì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635499" y="1658764"/>
            <a:ext cx="1152525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3348162" y="4208289"/>
            <a:ext cx="863600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809036" y="699542"/>
            <a:ext cx="338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zh-CN" sz="24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理解词语：本末倒置</a:t>
            </a:r>
          </a:p>
        </p:txBody>
      </p:sp>
      <p:cxnSp>
        <p:nvCxnSpPr>
          <p:cNvPr id="12" name="直接连接符 1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56216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9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0.00925 L 4.72222E-6 -0.06291 " pathEditMode="relative" rAng="0" ptsTypes="AA">
                                      <p:cBhvr>
                                        <p:cTn id="3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3600"/>
                                    </p:animMotion>
                                    <p:animRot by="15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6541</TotalTime>
  <Words>253</Words>
  <Application>Microsoft Office PowerPoint</Application>
  <PresentationFormat>全屏显示(16:9)</PresentationFormat>
  <Paragraphs>43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1319</cp:revision>
  <dcterms:created xsi:type="dcterms:W3CDTF">2011-03-21T09:38:00Z</dcterms:created>
  <dcterms:modified xsi:type="dcterms:W3CDTF">2026-07-09T01:14:46Z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