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09C347B7-B44A-495C-8F11-A04465F3737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37F8400-F6B9-4C7D-9F85-0EC98539B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2F397115-4ABA-4D37-9A18-7B06FFB457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230CF528-86B5-4CA1-ADD1-7275B61F9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2843520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二</a:t>
            </a: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0C82130A-1542-4FAD-A1DF-A923D45A52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845" y="2379970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èr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2" name="Group 18">
            <a:extLst>
              <a:ext uri="{FF2B5EF4-FFF2-40B4-BE49-F238E27FC236}">
                <a16:creationId xmlns:a16="http://schemas.microsoft.com/office/drawing/2014/main" id="{33AD1E41-9047-4427-853A-256525F2FABF}"/>
              </a:ext>
            </a:extLst>
          </p:cNvPr>
          <p:cNvGrpSpPr>
            <a:grpSpLocks/>
          </p:cNvGrpSpPr>
          <p:nvPr/>
        </p:nvGrpSpPr>
        <p:grpSpPr bwMode="auto">
          <a:xfrm>
            <a:off x="3779912" y="1203598"/>
            <a:ext cx="1081087" cy="1174750"/>
            <a:chOff x="2471" y="1434"/>
            <a:chExt cx="681" cy="740"/>
          </a:xfrm>
        </p:grpSpPr>
        <p:sp>
          <p:nvSpPr>
            <p:cNvPr id="13" name="Text Box 5">
              <a:extLst>
                <a:ext uri="{FF2B5EF4-FFF2-40B4-BE49-F238E27FC236}">
                  <a16:creationId xmlns:a16="http://schemas.microsoft.com/office/drawing/2014/main" id="{34521C91-2C8A-4864-896B-8E39AA1496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4" name="Picture 13" descr="二_甲骨文">
              <a:extLst>
                <a:ext uri="{FF2B5EF4-FFF2-40B4-BE49-F238E27FC236}">
                  <a16:creationId xmlns:a16="http://schemas.microsoft.com/office/drawing/2014/main" id="{89E2613A-A0AF-4480-98C9-726A49E1D5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1" y="1434"/>
              <a:ext cx="653" cy="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9">
            <a:extLst>
              <a:ext uri="{FF2B5EF4-FFF2-40B4-BE49-F238E27FC236}">
                <a16:creationId xmlns:a16="http://schemas.microsoft.com/office/drawing/2014/main" id="{3A2B31F3-D6C1-4998-84BE-8AB2473933E5}"/>
              </a:ext>
            </a:extLst>
          </p:cNvPr>
          <p:cNvGrpSpPr>
            <a:grpSpLocks/>
          </p:cNvGrpSpPr>
          <p:nvPr/>
        </p:nvGrpSpPr>
        <p:grpSpPr bwMode="auto">
          <a:xfrm>
            <a:off x="5292799" y="1203598"/>
            <a:ext cx="1008063" cy="1174750"/>
            <a:chOff x="3424" y="1434"/>
            <a:chExt cx="635" cy="740"/>
          </a:xfrm>
        </p:grpSpPr>
        <p:sp>
          <p:nvSpPr>
            <p:cNvPr id="16" name="Text Box 6">
              <a:extLst>
                <a:ext uri="{FF2B5EF4-FFF2-40B4-BE49-F238E27FC236}">
                  <a16:creationId xmlns:a16="http://schemas.microsoft.com/office/drawing/2014/main" id="{7678FA54-2AB0-44C2-B36D-1BB983B085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24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7" name="Picture 12" descr="二_金文">
              <a:extLst>
                <a:ext uri="{FF2B5EF4-FFF2-40B4-BE49-F238E27FC236}">
                  <a16:creationId xmlns:a16="http://schemas.microsoft.com/office/drawing/2014/main" id="{32833798-43AC-4C9D-BC52-A770F76D53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9" y="1434"/>
              <a:ext cx="519" cy="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20">
            <a:extLst>
              <a:ext uri="{FF2B5EF4-FFF2-40B4-BE49-F238E27FC236}">
                <a16:creationId xmlns:a16="http://schemas.microsoft.com/office/drawing/2014/main" id="{C5A82715-B041-453E-8335-77C20D7D32B6}"/>
              </a:ext>
            </a:extLst>
          </p:cNvPr>
          <p:cNvGrpSpPr>
            <a:grpSpLocks/>
          </p:cNvGrpSpPr>
          <p:nvPr/>
        </p:nvGrpSpPr>
        <p:grpSpPr bwMode="auto">
          <a:xfrm>
            <a:off x="6661224" y="1203598"/>
            <a:ext cx="1008063" cy="1174750"/>
            <a:chOff x="4286" y="1434"/>
            <a:chExt cx="635" cy="740"/>
          </a:xfrm>
        </p:grpSpPr>
        <p:sp>
          <p:nvSpPr>
            <p:cNvPr id="19" name="Text Box 7">
              <a:extLst>
                <a:ext uri="{FF2B5EF4-FFF2-40B4-BE49-F238E27FC236}">
                  <a16:creationId xmlns:a16="http://schemas.microsoft.com/office/drawing/2014/main" id="{01ECB88F-BF33-423D-9C2A-2DD8CEAC4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6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20" name="Picture 11" descr="二_小篆">
              <a:extLst>
                <a:ext uri="{FF2B5EF4-FFF2-40B4-BE49-F238E27FC236}">
                  <a16:creationId xmlns:a16="http://schemas.microsoft.com/office/drawing/2014/main" id="{C116A580-FF47-4F85-BFA2-5161DC8C01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2" y="1434"/>
              <a:ext cx="483" cy="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1" descr="4-1-8">
            <a:extLst>
              <a:ext uri="{FF2B5EF4-FFF2-40B4-BE49-F238E27FC236}">
                <a16:creationId xmlns:a16="http://schemas.microsoft.com/office/drawing/2014/main" id="{4C6270D6-B32A-45C1-A704-6AB045632C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321" y="791956"/>
            <a:ext cx="882117" cy="1388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FF739F34-8DA8-4AE7-B624-F44A00C55C0B}"/>
              </a:ext>
            </a:extLst>
          </p:cNvPr>
          <p:cNvGrpSpPr/>
          <p:nvPr/>
        </p:nvGrpSpPr>
        <p:grpSpPr>
          <a:xfrm>
            <a:off x="3491880" y="2765153"/>
            <a:ext cx="5039543" cy="1777794"/>
            <a:chOff x="3419872" y="2676798"/>
            <a:chExt cx="5039543" cy="1777794"/>
          </a:xfrm>
        </p:grpSpPr>
        <p:sp>
          <p:nvSpPr>
            <p:cNvPr id="22" name="Text Box 22">
              <a:extLst>
                <a:ext uri="{FF2B5EF4-FFF2-40B4-BE49-F238E27FC236}">
                  <a16:creationId xmlns:a16="http://schemas.microsoft.com/office/drawing/2014/main" id="{5AB2EC8E-33E3-4B48-86C5-47456D603B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9872" y="2676798"/>
              <a:ext cx="5039543" cy="1777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ct val="50000"/>
                </a:spcBef>
                <a:buNone/>
              </a:pP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指事字。甲骨文、金文和篆文都是两个筹码或画的两道，指明是数目二。隶变后楷书写作二。为了汉字的书写匀称，也另加声符“弋”写作“弍”。</a:t>
              </a:r>
              <a:endParaRPr lang="en-US" altLang="zh-CN" sz="1400" b="0" dirty="0">
                <a:solidFill>
                  <a:srgbClr val="0000FF"/>
                </a:solidFill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  <a:buNone/>
              </a:pP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注意：“二”本是等长的两画，与一短一长的古文“</a:t>
              </a: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”（上），或一长一短的古文“</a:t>
              </a: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”（下）不同。</a:t>
              </a:r>
              <a:endParaRPr lang="zh-CN" altLang="en-US" sz="1400" b="0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CD395BD-7C73-4B47-B085-1524E5683A4A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0785" y="3939902"/>
              <a:ext cx="221615" cy="1041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图片 35" descr="*">
              <a:extLst>
                <a:ext uri="{FF2B5EF4-FFF2-40B4-BE49-F238E27FC236}">
                  <a16:creationId xmlns:a16="http://schemas.microsoft.com/office/drawing/2014/main" id="{441B18CD-8319-444A-8ABD-AA79F5B646CB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5820" y="4227934"/>
              <a:ext cx="207645" cy="10414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6360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6718</TotalTime>
  <Words>101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1350</cp:revision>
  <dcterms:created xsi:type="dcterms:W3CDTF">2011-03-21T09:38:00Z</dcterms:created>
  <dcterms:modified xsi:type="dcterms:W3CDTF">2026-07-09T07:18:21Z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