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27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39" d="100"/>
          <a:sy n="139" d="100"/>
        </p:scale>
        <p:origin x="102" y="2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4108" name="Rectangle 20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cxnSp>
        <p:nvCxnSpPr>
          <p:cNvPr id="31" name="直接连接符 3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30">
            <a:extLst>
              <a:ext uri="{FF2B5EF4-FFF2-40B4-BE49-F238E27FC236}">
                <a16:creationId xmlns:a16="http://schemas.microsoft.com/office/drawing/2014/main" id="{09C347B7-B44A-495C-8F11-A04465F3737C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9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437F8400-F6B9-4C7D-9F85-0EC98539BE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文本框 14">
            <a:extLst>
              <a:ext uri="{FF2B5EF4-FFF2-40B4-BE49-F238E27FC236}">
                <a16:creationId xmlns:a16="http://schemas.microsoft.com/office/drawing/2014/main" id="{2F397115-4ABA-4D37-9A18-7B06FFB4573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sp>
        <p:nvSpPr>
          <p:cNvPr id="23" name="Text Box 9">
            <a:extLst>
              <a:ext uri="{FF2B5EF4-FFF2-40B4-BE49-F238E27FC236}">
                <a16:creationId xmlns:a16="http://schemas.microsoft.com/office/drawing/2014/main" id="{5DED5215-FF05-4AB1-B419-EBFC1A5716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8805" y="1136814"/>
            <a:ext cx="2733675" cy="193899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尺</a:t>
            </a:r>
          </a:p>
        </p:txBody>
      </p:sp>
      <p:sp>
        <p:nvSpPr>
          <p:cNvPr id="24" name="Text Box 10">
            <a:extLst>
              <a:ext uri="{FF2B5EF4-FFF2-40B4-BE49-F238E27FC236}">
                <a16:creationId xmlns:a16="http://schemas.microsoft.com/office/drawing/2014/main" id="{8305CCD4-694B-4252-836F-49D206505F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4455" y="673264"/>
            <a:ext cx="12223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panose="02010600030101010101" pitchFamily="2" charset="-122"/>
              </a:rPr>
              <a:t>chǐ</a:t>
            </a:r>
            <a:endParaRPr lang="en-US" altLang="zh-CN" sz="4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pic>
        <p:nvPicPr>
          <p:cNvPr id="25" name="Picture 13" descr="尺＿图片">
            <a:extLst>
              <a:ext uri="{FF2B5EF4-FFF2-40B4-BE49-F238E27FC236}">
                <a16:creationId xmlns:a16="http://schemas.microsoft.com/office/drawing/2014/main" id="{0B0407DC-C9D3-4B13-B6CB-38474B640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7197" y="845873"/>
            <a:ext cx="835786" cy="2259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21">
            <a:extLst>
              <a:ext uri="{FF2B5EF4-FFF2-40B4-BE49-F238E27FC236}">
                <a16:creationId xmlns:a16="http://schemas.microsoft.com/office/drawing/2014/main" id="{FFCDA7D1-2D79-4CDA-96AD-B096A9C92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335" y="3167994"/>
            <a:ext cx="5851450" cy="153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尺，指事字。小篆字形，从尸，从乙。“尸”像人卧的形象。“乙”是个标识，周制寸、咫、尺、仞、寻、常诸度，皆以人之体为法。本义指十寸。</a:t>
            </a:r>
            <a:endParaRPr lang="en-US" altLang="zh-CN" sz="12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       在古代，各种长度单位多以人体的部位为准则。最早的“尺”字，是在一个人形的小腿部位加一个指示符号以表示一尺的高度所在。后来字形稍稍发生了变化。尺的本义是指一种长度单位，引申指一种量长度或画线用的器具</a:t>
            </a:r>
            <a:r>
              <a:rPr lang="en-US" altLang="zh-CN" sz="1200" b="0" dirty="0">
                <a:solidFill>
                  <a:srgbClr val="0000FF"/>
                </a:solidFill>
                <a:latin typeface="+mn-ea"/>
                <a:ea typeface="+mn-ea"/>
              </a:rPr>
              <a:t>——</a:t>
            </a:r>
            <a:r>
              <a:rPr lang="zh-CN" altLang="en-US" sz="1200" b="0" dirty="0">
                <a:solidFill>
                  <a:srgbClr val="0000FF"/>
                </a:solidFill>
                <a:latin typeface="+mn-ea"/>
                <a:ea typeface="+mn-ea"/>
              </a:rPr>
              <a:t>尺子。 </a:t>
            </a:r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B2544870-6238-4D82-8B96-D08AEC8C570E}"/>
              </a:ext>
            </a:extLst>
          </p:cNvPr>
          <p:cNvGrpSpPr/>
          <p:nvPr/>
        </p:nvGrpSpPr>
        <p:grpSpPr>
          <a:xfrm>
            <a:off x="3347864" y="1497241"/>
            <a:ext cx="1008062" cy="1290533"/>
            <a:chOff x="3459484" y="1037834"/>
            <a:chExt cx="1008062" cy="1290533"/>
          </a:xfrm>
        </p:grpSpPr>
        <p:sp>
          <p:nvSpPr>
            <p:cNvPr id="27" name="Text Box 6">
              <a:extLst>
                <a:ext uri="{FF2B5EF4-FFF2-40B4-BE49-F238E27FC236}">
                  <a16:creationId xmlns:a16="http://schemas.microsoft.com/office/drawing/2014/main" id="{7538DEA9-CBA8-4688-A080-D16B9F53DB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59484" y="1991817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金文</a:t>
              </a:r>
            </a:p>
          </p:txBody>
        </p:sp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0A5B92A0-86CB-4BE4-B78E-E02B70058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7833" y="1037834"/>
              <a:ext cx="511364" cy="900000"/>
            </a:xfrm>
            <a:prstGeom prst="rect">
              <a:avLst/>
            </a:prstGeom>
          </p:spPr>
        </p:pic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id="{21079A02-B19D-4207-A085-0C4BC86C46EC}"/>
              </a:ext>
            </a:extLst>
          </p:cNvPr>
          <p:cNvGrpSpPr/>
          <p:nvPr/>
        </p:nvGrpSpPr>
        <p:grpSpPr>
          <a:xfrm>
            <a:off x="4372486" y="1497241"/>
            <a:ext cx="1008062" cy="1290533"/>
            <a:chOff x="4372486" y="1037834"/>
            <a:chExt cx="1008062" cy="1290533"/>
          </a:xfrm>
        </p:grpSpPr>
        <p:sp>
          <p:nvSpPr>
            <p:cNvPr id="34" name="Text Box 7">
              <a:extLst>
                <a:ext uri="{FF2B5EF4-FFF2-40B4-BE49-F238E27FC236}">
                  <a16:creationId xmlns:a16="http://schemas.microsoft.com/office/drawing/2014/main" id="{CBB6FD27-6209-4C63-9873-66FE0FF079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72486" y="1991817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小篆</a:t>
              </a:r>
            </a:p>
          </p:txBody>
        </p:sp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B39F156D-95B1-4EC5-8F6C-666DF6B79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6082" y="1037834"/>
              <a:ext cx="560870" cy="900000"/>
            </a:xfrm>
            <a:prstGeom prst="rect">
              <a:avLst/>
            </a:prstGeom>
          </p:spPr>
        </p:pic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id="{CB167A78-0B34-4AD2-8704-CDD60E0811E0}"/>
              </a:ext>
            </a:extLst>
          </p:cNvPr>
          <p:cNvGrpSpPr/>
          <p:nvPr/>
        </p:nvGrpSpPr>
        <p:grpSpPr>
          <a:xfrm>
            <a:off x="5423672" y="1497241"/>
            <a:ext cx="1020536" cy="1290533"/>
            <a:chOff x="5329669" y="1037834"/>
            <a:chExt cx="1020536" cy="1290533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0FCF5F2E-2345-406E-B9D8-B7389FD76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9669" y="1037834"/>
              <a:ext cx="1020536" cy="900000"/>
            </a:xfrm>
            <a:prstGeom prst="rect">
              <a:avLst/>
            </a:prstGeom>
          </p:spPr>
        </p:pic>
        <p:sp>
          <p:nvSpPr>
            <p:cNvPr id="43" name="Text Box 7">
              <a:extLst>
                <a:ext uri="{FF2B5EF4-FFF2-40B4-BE49-F238E27FC236}">
                  <a16:creationId xmlns:a16="http://schemas.microsoft.com/office/drawing/2014/main" id="{0DBC05FC-FAAE-473A-A467-A1C72DE9D2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5906" y="1991817"/>
              <a:ext cx="1008062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anose="02010609060101010101" pitchFamily="49" charset="-122"/>
                </a:rPr>
                <a:t>隶书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60737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6663</TotalTime>
  <Words>148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1337</cp:revision>
  <dcterms:created xsi:type="dcterms:W3CDTF">2011-03-21T09:38:00Z</dcterms:created>
  <dcterms:modified xsi:type="dcterms:W3CDTF">2026-07-09T03:27:02Z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