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420" r:id="rId2"/>
    <p:sldId id="421" r:id="rId3"/>
    <p:sldId id="422" r:id="rId4"/>
    <p:sldId id="423" r:id="rId5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98" d="100"/>
          <a:sy n="98" d="100"/>
        </p:scale>
        <p:origin x="744" y="7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3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4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tags" Target="../tags/tag6.xml"/><Relationship Id="rId7" Type="http://schemas.openxmlformats.org/officeDocument/2006/relationships/image" Target="../media/image10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9.jpeg"/><Relationship Id="rId5" Type="http://schemas.openxmlformats.org/officeDocument/2006/relationships/notesSlide" Target="../notesSlides/notesSlide2.xml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tags" Target="../tags/tag9.xml"/><Relationship Id="rId7" Type="http://schemas.openxmlformats.org/officeDocument/2006/relationships/image" Target="../media/image14.jpeg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13.jpeg"/><Relationship Id="rId5" Type="http://schemas.openxmlformats.org/officeDocument/2006/relationships/notesSlide" Target="../notesSlides/notesSlide3.xml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1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12.xml"/><Relationship Id="rId7" Type="http://schemas.openxmlformats.org/officeDocument/2006/relationships/image" Target="../media/image8.jpeg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image" Target="../media/image17.jpe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3"/>
          <p:cNvSpPr txBox="1">
            <a:spLocks noChangeArrowheads="1"/>
          </p:cNvSpPr>
          <p:nvPr/>
        </p:nvSpPr>
        <p:spPr bwMode="auto">
          <a:xfrm>
            <a:off x="7091015" y="2211710"/>
            <a:ext cx="1657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mù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3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396579"/>
            <a:ext cx="235267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17"/>
          <p:cNvSpPr txBox="1">
            <a:spLocks noChangeArrowheads="1"/>
          </p:cNvSpPr>
          <p:nvPr/>
        </p:nvSpPr>
        <p:spPr bwMode="auto">
          <a:xfrm>
            <a:off x="3805238" y="2994615"/>
            <a:ext cx="3457575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>
              <a:lnSpc>
                <a:spcPct val="150000"/>
              </a:lnSpc>
            </a:pPr>
            <a:r>
              <a:rPr lang="en-US" altLang="zh-CN" sz="1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木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象形字。甲骨文字形，像一棵树的形状，上有枝，下有根，中间是树干。木，本义指“树”，是木本植物的通称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</a:p>
        </p:txBody>
      </p:sp>
      <p:grpSp>
        <p:nvGrpSpPr>
          <p:cNvPr id="5" name="组合 8"/>
          <p:cNvGrpSpPr>
            <a:grpSpLocks/>
          </p:cNvGrpSpPr>
          <p:nvPr/>
        </p:nvGrpSpPr>
        <p:grpSpPr bwMode="auto">
          <a:xfrm>
            <a:off x="4297363" y="915566"/>
            <a:ext cx="1006475" cy="1489075"/>
            <a:chOff x="3563938" y="404784"/>
            <a:chExt cx="1006475" cy="1488558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56393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" name="图片 39953" descr="说明: H:\《汉字的奥秘》电子教材\01汉字的奥秘（一年级上册）\08第八讲：指事及指事字_本未刃元寸\木_甲骨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5596" y="404784"/>
              <a:ext cx="48315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9"/>
          <p:cNvGrpSpPr>
            <a:grpSpLocks/>
          </p:cNvGrpSpPr>
          <p:nvPr/>
        </p:nvGrpSpPr>
        <p:grpSpPr bwMode="auto">
          <a:xfrm>
            <a:off x="5276850" y="915566"/>
            <a:ext cx="1006475" cy="1489075"/>
            <a:chOff x="4716463" y="404784"/>
            <a:chExt cx="1006475" cy="1488558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71646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39952" descr="说明: H:\《汉字的奥秘》电子教材\01汉字的奥秘（一年级上册）\08第八讲：指事及指事字_本未刃元寸\木_金文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78648" y="404784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6256338" y="915566"/>
            <a:ext cx="1006475" cy="1489075"/>
            <a:chOff x="5868988" y="404784"/>
            <a:chExt cx="1006475" cy="1488558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86898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39951" descr="说明: H:\《汉字的奥秘》电子教材\01汉字的奥秘（一年级上册）\08第八讲：指事及指事字_本未刃元寸\木_篆书 拷贝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88015" y="404784"/>
              <a:ext cx="56842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1"/>
          <p:cNvGrpSpPr>
            <a:grpSpLocks/>
          </p:cNvGrpSpPr>
          <p:nvPr/>
        </p:nvGrpSpPr>
        <p:grpSpPr bwMode="auto">
          <a:xfrm>
            <a:off x="7092280" y="1096541"/>
            <a:ext cx="1651000" cy="1308100"/>
            <a:chOff x="6724365" y="584784"/>
            <a:chExt cx="1650000" cy="1308558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7046128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5150" descr="说明: G:\00各种申报材料\2020\20200611《汉字奥秘》\02插图资料\隶书楷书1\木_隶书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4365" y="584784"/>
              <a:ext cx="1650000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Text Box 12"/>
          <p:cNvSpPr txBox="1">
            <a:spLocks noChangeArrowheads="1"/>
          </p:cNvSpPr>
          <p:nvPr/>
        </p:nvSpPr>
        <p:spPr bwMode="auto">
          <a:xfrm>
            <a:off x="6802884" y="2738760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木</a:t>
            </a:r>
          </a:p>
        </p:txBody>
      </p: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1876666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4" grpId="0" autoUpdateAnimBg="0"/>
      <p:bldP spid="17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6876256" y="1840260"/>
            <a:ext cx="2233612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本</a:t>
            </a:r>
          </a:p>
        </p:txBody>
      </p:sp>
      <p:sp>
        <p:nvSpPr>
          <p:cNvPr id="3" name="Text Box 13"/>
          <p:cNvSpPr txBox="1">
            <a:spLocks noChangeArrowheads="1"/>
          </p:cNvSpPr>
          <p:nvPr/>
        </p:nvSpPr>
        <p:spPr bwMode="auto">
          <a:xfrm>
            <a:off x="7165181" y="1313210"/>
            <a:ext cx="165735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běn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pic>
        <p:nvPicPr>
          <p:cNvPr id="4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481" y="1491630"/>
            <a:ext cx="2303463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7"/>
          <p:cNvSpPr txBox="1">
            <a:spLocks noChangeArrowheads="1"/>
          </p:cNvSpPr>
          <p:nvPr/>
        </p:nvSpPr>
        <p:spPr bwMode="auto">
          <a:xfrm>
            <a:off x="3536637" y="2817418"/>
            <a:ext cx="3672557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本，指事字。金文、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小篆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字形，是在树根的部位加一点或一短横，指明树根所在的部位。本，表示树根的意思。</a:t>
            </a:r>
          </a:p>
        </p:txBody>
      </p:sp>
      <p:sp>
        <p:nvSpPr>
          <p:cNvPr id="6" name="Text Box 18"/>
          <p:cNvSpPr txBox="1">
            <a:spLocks noChangeArrowheads="1"/>
          </p:cNvSpPr>
          <p:nvPr/>
        </p:nvSpPr>
        <p:spPr bwMode="auto">
          <a:xfrm>
            <a:off x="3536637" y="3943778"/>
            <a:ext cx="4951046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 </a:t>
            </a: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那么，在“木”字上部加一点或一短横，是什么字呢？</a:t>
            </a:r>
          </a:p>
        </p:txBody>
      </p:sp>
      <p:grpSp>
        <p:nvGrpSpPr>
          <p:cNvPr id="8" name="组合 6"/>
          <p:cNvGrpSpPr>
            <a:grpSpLocks/>
          </p:cNvGrpSpPr>
          <p:nvPr/>
        </p:nvGrpSpPr>
        <p:grpSpPr bwMode="auto">
          <a:xfrm>
            <a:off x="3997573" y="1083022"/>
            <a:ext cx="1006475" cy="1487488"/>
            <a:chOff x="3779912" y="332875"/>
            <a:chExt cx="1006475" cy="1488459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3779912" y="148478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39942" descr="说明: H:\《汉字的奥秘》电子教材\01汉字的奥秘（一年级上册）\08第八讲：指事及指事字_本未刃元寸\本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13676" y="332875"/>
              <a:ext cx="738947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7"/>
          <p:cNvGrpSpPr>
            <a:grpSpLocks/>
          </p:cNvGrpSpPr>
          <p:nvPr/>
        </p:nvGrpSpPr>
        <p:grpSpPr bwMode="auto">
          <a:xfrm>
            <a:off x="5005685" y="1083022"/>
            <a:ext cx="1006475" cy="1487488"/>
            <a:chOff x="4932437" y="332875"/>
            <a:chExt cx="1006475" cy="1488459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4932437" y="148478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39941" descr="说明: H:\《汉字的奥秘》电子教材\01汉字的奥秘（一年级上册）\08第八讲：指事及指事字_本未刃元寸\本_小篆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94622" y="332875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5976962" y="1203672"/>
            <a:ext cx="1403350" cy="1344613"/>
            <a:chOff x="6560453" y="476875"/>
            <a:chExt cx="1404000" cy="1344459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759216" y="1484784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10241" descr="说明: G:\00各种申报材料\2020\20200611《汉字奥秘》\02插图资料\隶书楷书1\本_隶书 拷贝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0453" y="476875"/>
              <a:ext cx="1404000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2988444" y="4066555"/>
            <a:ext cx="863600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cxnSp>
        <p:nvCxnSpPr>
          <p:cNvPr id="18" name="直接连接符 17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2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187298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0.00925 L 4.72222E-6 -0.06291 " pathEditMode="relative" rAng="0" ptsTypes="AA">
                                      <p:cBhvr>
                                        <p:cTn id="1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3600"/>
                                    </p:animMotion>
                                    <p:animRot by="15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5" grpId="0" autoUpdateAnimBg="0"/>
      <p:bldP spid="6" grpId="0" autoUpdateAnimBg="0"/>
      <p:bldP spid="17" grpId="0" animBg="1"/>
      <p:bldP spid="1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664" y="1203598"/>
            <a:ext cx="2500312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2"/>
          <p:cNvSpPr txBox="1">
            <a:spLocks noChangeArrowheads="1"/>
          </p:cNvSpPr>
          <p:nvPr/>
        </p:nvSpPr>
        <p:spPr bwMode="auto">
          <a:xfrm>
            <a:off x="3635548" y="2340496"/>
            <a:ext cx="2160588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末</a:t>
            </a:r>
          </a:p>
        </p:txBody>
      </p:sp>
      <p:sp>
        <p:nvSpPr>
          <p:cNvPr id="4" name="Text Box 13"/>
          <p:cNvSpPr txBox="1">
            <a:spLocks noChangeArrowheads="1"/>
          </p:cNvSpPr>
          <p:nvPr/>
        </p:nvSpPr>
        <p:spPr bwMode="auto">
          <a:xfrm>
            <a:off x="3924473" y="1635646"/>
            <a:ext cx="15843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mò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5" name="Text Box 14"/>
          <p:cNvSpPr txBox="1">
            <a:spLocks noChangeArrowheads="1"/>
          </p:cNvSpPr>
          <p:nvPr/>
        </p:nvSpPr>
        <p:spPr bwMode="auto">
          <a:xfrm>
            <a:off x="5449888" y="3091210"/>
            <a:ext cx="3298576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末，指事字。金文和篆文字形，是在树梢部位加一点或一短横，指明树梢所在的位置。末，表示树梢的意思。</a:t>
            </a:r>
            <a:endParaRPr lang="zh-CN" altLang="en-US" sz="1400" b="0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7" name="组合 7"/>
          <p:cNvGrpSpPr>
            <a:grpSpLocks/>
          </p:cNvGrpSpPr>
          <p:nvPr/>
        </p:nvGrpSpPr>
        <p:grpSpPr bwMode="auto">
          <a:xfrm>
            <a:off x="5299149" y="1275110"/>
            <a:ext cx="1006475" cy="1489075"/>
            <a:chOff x="4716463" y="404784"/>
            <a:chExt cx="1006475" cy="1488558"/>
          </a:xfrm>
        </p:grpSpPr>
        <p:sp>
          <p:nvSpPr>
            <p:cNvPr id="8" name="Text Box 15"/>
            <p:cNvSpPr txBox="1">
              <a:spLocks noChangeArrowheads="1"/>
            </p:cNvSpPr>
            <p:nvPr/>
          </p:nvSpPr>
          <p:spPr bwMode="auto">
            <a:xfrm>
              <a:off x="471646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" name="图片 39947" descr="说明: H:\《汉字的奥秘》电子教材\01汉字的奥秘（一年级上册）\08第八讲：指事及指事字_本未刃元寸\末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4437" y="404784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组合 8"/>
          <p:cNvGrpSpPr>
            <a:grpSpLocks/>
          </p:cNvGrpSpPr>
          <p:nvPr/>
        </p:nvGrpSpPr>
        <p:grpSpPr bwMode="auto">
          <a:xfrm>
            <a:off x="6251649" y="1275110"/>
            <a:ext cx="1006475" cy="1489075"/>
            <a:chOff x="5727036" y="404784"/>
            <a:chExt cx="1006475" cy="1488558"/>
          </a:xfrm>
        </p:grpSpPr>
        <p:sp>
          <p:nvSpPr>
            <p:cNvPr id="11" name="Text Box 16"/>
            <p:cNvSpPr txBox="1">
              <a:spLocks noChangeArrowheads="1"/>
            </p:cNvSpPr>
            <p:nvPr/>
          </p:nvSpPr>
          <p:spPr bwMode="auto">
            <a:xfrm>
              <a:off x="5727036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2" name="图片 39946" descr="说明: H:\《汉字的奥秘》电子教材\01汉字的奥秘（一年级上册）\08第八讲：指事及指事字_本未刃元寸\末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9221" y="404784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3" name="组合 9"/>
          <p:cNvGrpSpPr>
            <a:grpSpLocks/>
          </p:cNvGrpSpPr>
          <p:nvPr/>
        </p:nvGrpSpPr>
        <p:grpSpPr bwMode="auto">
          <a:xfrm>
            <a:off x="7204149" y="1419572"/>
            <a:ext cx="1184275" cy="1344613"/>
            <a:chOff x="6432407" y="548784"/>
            <a:chExt cx="1183766" cy="1344558"/>
          </a:xfrm>
        </p:grpSpPr>
        <p:sp>
          <p:nvSpPr>
            <p:cNvPr id="14" name="Text Box 16"/>
            <p:cNvSpPr txBox="1">
              <a:spLocks noChangeArrowheads="1"/>
            </p:cNvSpPr>
            <p:nvPr/>
          </p:nvSpPr>
          <p:spPr bwMode="auto">
            <a:xfrm>
              <a:off x="6521053" y="1556792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5" name="图片 10243" descr="说明: G:\00各种申报材料\2020\20200611《汉字奥秘》\02插图资料\隶书楷书1\末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32407" y="548784"/>
              <a:ext cx="1183766" cy="936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" name="Rectangle 8"/>
          <p:cNvSpPr>
            <a:spLocks noChangeArrowheads="1"/>
          </p:cNvSpPr>
          <p:nvPr/>
        </p:nvSpPr>
        <p:spPr bwMode="auto">
          <a:xfrm>
            <a:off x="3130426" y="1562373"/>
            <a:ext cx="1152525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cxnSp>
        <p:nvCxnSpPr>
          <p:cNvPr id="16" name="直接连接符 15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1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79414737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14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1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8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19" grpId="0" animBg="1"/>
      <p:bldP spid="19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F:\10校本课程_汉字奥秘\20120317汉字奥秘_特色课程\汉字奥秘\08第八讲：指事字  _本未刃\大树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249" y="1347614"/>
            <a:ext cx="2663825" cy="307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4860032" y="2479502"/>
            <a:ext cx="24302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本 末 倒 置 ：</a:t>
            </a:r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4895664" y="3186846"/>
            <a:ext cx="3672408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本，树根；末，树梢；置，放。比喻把主要的和次要的、根本的和非根本的关系弄颠倒了</a:t>
            </a:r>
            <a:r>
              <a:rPr lang="zh-CN" altLang="en-US" sz="1400" b="0" dirty="0">
                <a:solidFill>
                  <a:srgbClr val="FF0066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2000" b="1" dirty="0">
              <a:solidFill>
                <a:srgbClr val="FF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4716016" y="2112789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běn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5147816" y="2112789"/>
            <a:ext cx="720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mò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Text Box 10"/>
          <p:cNvSpPr txBox="1">
            <a:spLocks noChangeArrowheads="1"/>
          </p:cNvSpPr>
          <p:nvPr/>
        </p:nvSpPr>
        <p:spPr bwMode="auto">
          <a:xfrm>
            <a:off x="5650904" y="2112789"/>
            <a:ext cx="649288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dào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" name="Text Box 11"/>
          <p:cNvSpPr txBox="1">
            <a:spLocks noChangeArrowheads="1"/>
          </p:cNvSpPr>
          <p:nvPr/>
        </p:nvSpPr>
        <p:spPr bwMode="auto">
          <a:xfrm>
            <a:off x="6156548" y="2112789"/>
            <a:ext cx="6477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2000" b="1" dirty="0" err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zhì</a:t>
            </a:r>
            <a:endParaRPr lang="en-US" altLang="zh-CN" sz="20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3635499" y="1658764"/>
            <a:ext cx="1152525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3348162" y="4208289"/>
            <a:ext cx="863600" cy="144463"/>
          </a:xfrm>
          <a:prstGeom prst="rect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>
              <a:solidFill>
                <a:srgbClr val="FF0000"/>
              </a:solidFill>
            </a:endParaRP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1809036" y="699542"/>
            <a:ext cx="338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0" hangingPunct="0"/>
            <a:r>
              <a:rPr lang="zh-CN" altLang="zh-CN" sz="2400" b="1" dirty="0">
                <a:solidFill>
                  <a:srgbClr val="000000"/>
                </a:solidFill>
                <a:latin typeface="华文中宋" pitchFamily="2" charset="-122"/>
                <a:ea typeface="华文中宋" pitchFamily="2" charset="-122"/>
              </a:rPr>
              <a:t>理解词语：本末倒置</a:t>
            </a:r>
          </a:p>
        </p:txBody>
      </p:sp>
      <p:cxnSp>
        <p:nvCxnSpPr>
          <p:cNvPr id="12" name="直接连接符 11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16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1562169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rAng="0" ptsTypes="">
                                      <p:cBhvr>
                                        <p:cTn id="19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0"/>
                                    </p:animMotion>
                                    <p:animRot by="1500000">
                                      <p:cBhvr>
                                        <p:cTn id="2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4.72222E-6 0.00925 L 4.72222E-6 -0.06291 " pathEditMode="relative" rAng="0" ptsTypes="AA">
                                      <p:cBhvr>
                                        <p:cTn id="30" dur="10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ppt_x,ppt_y</p:attrName>
                                        </p:attrNameLst>
                                      </p:cBhvr>
                                      <p:rCtr x="0" y="-3600"/>
                                    </p:animMotion>
                                    <p:animRot by="1500000">
                                      <p:cBhvr>
                                        <p:cTn id="3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2" dur="5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3" dur="5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4" dur="5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 animBg="1"/>
      <p:bldP spid="9" grpId="1" animBg="1"/>
      <p:bldP spid="10" grpId="0" animBg="1"/>
      <p:bldP spid="10" grpId="1" animBg="1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6541</TotalTime>
  <Words>253</Words>
  <Application>Microsoft Office PowerPoint</Application>
  <PresentationFormat>全屏显示(16:9)</PresentationFormat>
  <Paragraphs>43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1319</cp:revision>
  <dcterms:created xsi:type="dcterms:W3CDTF">2011-03-21T09:38:00Z</dcterms:created>
  <dcterms:modified xsi:type="dcterms:W3CDTF">2026-07-09T01:13:51Z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