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8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9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8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hyperlink" Target="http://hzdam.qmxgk.com/jxal.htm" TargetMode="External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1.jpeg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Relationship Id="rId1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0"/>
          <p:cNvSpPr txBox="1">
            <a:spLocks noChangeArrowheads="1"/>
          </p:cNvSpPr>
          <p:nvPr/>
        </p:nvSpPr>
        <p:spPr bwMode="auto">
          <a:xfrm>
            <a:off x="6732711" y="2604269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元</a:t>
            </a: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7325530" y="2067694"/>
            <a:ext cx="147818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yu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á</a:t>
            </a: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n </a:t>
            </a: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3926471" y="2859782"/>
            <a:ext cx="33098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元，指事字。甲骨文字形，由“</a:t>
            </a:r>
            <a:r>
              <a:rPr lang="zh-CN" altLang="zh-CN" sz="14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一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”与“站立的人”组成。</a:t>
            </a:r>
            <a:r>
              <a:rPr lang="zh-CN" altLang="zh-CN" sz="14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一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，提示符号，指明人头的位置。元，最初表示“人头”的意思。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211960" y="1228279"/>
            <a:ext cx="1006475" cy="1487487"/>
            <a:chOff x="4211960" y="1228279"/>
            <a:chExt cx="1006475" cy="1487487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4211960" y="2379458"/>
              <a:ext cx="1006475" cy="336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717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6776" y="1228279"/>
              <a:ext cx="416842" cy="1079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2"/>
          <p:cNvGrpSpPr>
            <a:grpSpLocks/>
          </p:cNvGrpSpPr>
          <p:nvPr/>
        </p:nvGrpSpPr>
        <p:grpSpPr bwMode="auto">
          <a:xfrm>
            <a:off x="5328084" y="1228279"/>
            <a:ext cx="1006475" cy="1487487"/>
            <a:chOff x="4388875" y="1340888"/>
            <a:chExt cx="1006475" cy="1488558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388875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717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1586" y="1340888"/>
              <a:ext cx="70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444208" y="1228279"/>
            <a:ext cx="1006475" cy="1487487"/>
            <a:chOff x="5529384" y="1340888"/>
            <a:chExt cx="1006475" cy="1488558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529384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717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9990" y="134088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1564729" y="3039170"/>
            <a:ext cx="1135063" cy="1308100"/>
            <a:chOff x="6278338" y="1520888"/>
            <a:chExt cx="1136000" cy="1308558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343101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41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338" y="1520888"/>
              <a:ext cx="113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5"/>
          <p:cNvGrpSpPr>
            <a:grpSpLocks/>
          </p:cNvGrpSpPr>
          <p:nvPr/>
        </p:nvGrpSpPr>
        <p:grpSpPr bwMode="auto">
          <a:xfrm>
            <a:off x="2658120" y="2859782"/>
            <a:ext cx="1193800" cy="1487488"/>
            <a:chOff x="7504344" y="1340888"/>
            <a:chExt cx="1193684" cy="1488558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597949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0" name="图片 4118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4344" y="1340888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" name="Picture 36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968619"/>
            <a:ext cx="1224136" cy="1742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lenovo\Desktop\Doc2.files\元0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33" y="1405595"/>
            <a:ext cx="573308" cy="132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novo\Desktop\Doc2.files\元02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555" y="1228279"/>
            <a:ext cx="430063" cy="120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22"/>
          <p:cNvSpPr txBox="1">
            <a:spLocks noChangeArrowheads="1"/>
          </p:cNvSpPr>
          <p:nvPr/>
        </p:nvSpPr>
        <p:spPr bwMode="auto">
          <a:xfrm>
            <a:off x="3926471" y="3794990"/>
            <a:ext cx="330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元，后来又表示“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为首的，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开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始的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、第一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的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”等意思，如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元首、元帅、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元旦、元月、元年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、状元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等。</a:t>
            </a:r>
          </a:p>
        </p:txBody>
      </p: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326575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6541</TotalTime>
  <Words>91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1319</cp:revision>
  <dcterms:created xsi:type="dcterms:W3CDTF">2011-03-21T09:38:00Z</dcterms:created>
  <dcterms:modified xsi:type="dcterms:W3CDTF">2026-07-09T01:16:04Z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