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24" r:id="rId2"/>
    <p:sldId id="426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216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8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836167" y="2897461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大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4427984" y="3023830"/>
            <a:ext cx="4032448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大，象形字。甲骨文字形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像人的正面形象，有手有脚。最初指人的正面形象，后来表示大小的“大”等意思。以“大”作偏旁组成汉字，部分与人类或人事有关，如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夭、夫、夹、爽、太、奔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等。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endParaRPr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317635" y="1429460"/>
            <a:ext cx="1006475" cy="1262575"/>
            <a:chOff x="3563938" y="1548808"/>
            <a:chExt cx="1006475" cy="1684068"/>
          </a:xfrm>
        </p:grpSpPr>
        <p:sp>
          <p:nvSpPr>
            <p:cNvPr id="4119" name="Text Box 14"/>
            <p:cNvSpPr txBox="1">
              <a:spLocks noChangeArrowheads="1"/>
            </p:cNvSpPr>
            <p:nvPr/>
          </p:nvSpPr>
          <p:spPr bwMode="auto">
            <a:xfrm>
              <a:off x="3563938" y="2781300"/>
              <a:ext cx="1006475" cy="45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20" name="图片 16" descr="C:\Users\lenovo\Desktop\20200210汉字演变形体\大_甲骨文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3430" y="1548808"/>
              <a:ext cx="46749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207818" y="1448991"/>
            <a:ext cx="1006475" cy="1262575"/>
            <a:chOff x="4716463" y="1548808"/>
            <a:chExt cx="1006475" cy="1684068"/>
          </a:xfrm>
        </p:grpSpPr>
        <p:sp>
          <p:nvSpPr>
            <p:cNvPr id="4117" name="Text Box 15"/>
            <p:cNvSpPr txBox="1">
              <a:spLocks noChangeArrowheads="1"/>
            </p:cNvSpPr>
            <p:nvPr/>
          </p:nvSpPr>
          <p:spPr bwMode="auto">
            <a:xfrm>
              <a:off x="4716463" y="2781300"/>
              <a:ext cx="1006475" cy="45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8" name="图片 17" descr="C:\Users\lenovo\Desktop\20200210汉字演变形体\大_金文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2492" y="1548808"/>
              <a:ext cx="61441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139780" y="1448991"/>
            <a:ext cx="1006475" cy="1262575"/>
            <a:chOff x="5868988" y="1548808"/>
            <a:chExt cx="1006475" cy="1684068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5868988" y="2781300"/>
              <a:ext cx="1006475" cy="45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6" name="图片 18" descr="C:\Users\lenovo\Desktop\20200210汉字演变形体\大_篆书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5683" y="1548808"/>
              <a:ext cx="773085" cy="1084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24"/>
          <p:cNvGrpSpPr>
            <a:grpSpLocks/>
          </p:cNvGrpSpPr>
          <p:nvPr/>
        </p:nvGrpSpPr>
        <p:grpSpPr bwMode="auto">
          <a:xfrm>
            <a:off x="6071742" y="1617082"/>
            <a:ext cx="1590675" cy="1094484"/>
            <a:chOff x="4565389" y="635612"/>
            <a:chExt cx="1591200" cy="1458633"/>
          </a:xfrm>
        </p:grpSpPr>
        <p:pic>
          <p:nvPicPr>
            <p:cNvPr id="4113" name="图片 2067" descr="大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5389" y="635612"/>
              <a:ext cx="15912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4857752" y="1643050"/>
              <a:ext cx="1006475" cy="451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4110" name="组合 25"/>
          <p:cNvGrpSpPr>
            <a:grpSpLocks/>
          </p:cNvGrpSpPr>
          <p:nvPr/>
        </p:nvGrpSpPr>
        <p:grpSpPr bwMode="auto">
          <a:xfrm>
            <a:off x="7587906" y="1515760"/>
            <a:ext cx="1108075" cy="1195806"/>
            <a:chOff x="6252204" y="500042"/>
            <a:chExt cx="1108421" cy="1594416"/>
          </a:xfrm>
        </p:grpSpPr>
        <p:pic>
          <p:nvPicPr>
            <p:cNvPr id="4111" name="图片 2069" descr="大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2204" y="500042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2" name="Text Box 16"/>
            <p:cNvSpPr txBox="1">
              <a:spLocks noChangeArrowheads="1"/>
            </p:cNvSpPr>
            <p:nvPr/>
          </p:nvSpPr>
          <p:spPr bwMode="auto">
            <a:xfrm>
              <a:off x="6303177" y="1643050"/>
              <a:ext cx="1006475" cy="451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651248" y="715566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面站立的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“人”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形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2626568" y="2393161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dà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09C347B7-B44A-495C-8F11-A04465F3737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37F8400-F6B9-4C7D-9F85-0EC98539B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2F397115-4ABA-4D37-9A18-7B06FFB4573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36" name="Picture 21" descr="天4_大">
            <a:extLst>
              <a:ext uri="{FF2B5EF4-FFF2-40B4-BE49-F238E27FC236}">
                <a16:creationId xmlns:a16="http://schemas.microsoft.com/office/drawing/2014/main" id="{BA05A154-5464-45A9-948B-2872E4AE9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386" y="1343041"/>
            <a:ext cx="120015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816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 autoUpdateAnimBg="0"/>
      <p:bldP spid="5142" grpId="0" autoUpdateAnimBg="0"/>
      <p:bldP spid="30" grpId="0" autoUpdateAnimBg="0"/>
      <p:bldP spid="514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09C347B7-B44A-495C-8F11-A04465F3737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37F8400-F6B9-4C7D-9F85-0EC98539B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2F397115-4ABA-4D37-9A18-7B06FFB4573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6" name="Text Box 18">
            <a:extLst>
              <a:ext uri="{FF2B5EF4-FFF2-40B4-BE49-F238E27FC236}">
                <a16:creationId xmlns:a16="http://schemas.microsoft.com/office/drawing/2014/main" id="{1F98E7CD-B552-4175-ADD9-1D9EC6CA5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9213" y="3093577"/>
            <a:ext cx="4882409" cy="126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 亦，指事字。甲骨文字形，在“大（人）”旁加两点，指示两腋所在。“腋”的本字。本义指人腋窝。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“亦”最早表示“腋下”的意思。后来，亦字被借去表示其它意思了，人们只好另造了一个“腋”字来代替“亦”字的本义。</a:t>
            </a:r>
          </a:p>
        </p:txBody>
      </p:sp>
      <p:pic>
        <p:nvPicPr>
          <p:cNvPr id="37" name="Picture 15" descr="亦＿1图片">
            <a:extLst>
              <a:ext uri="{FF2B5EF4-FFF2-40B4-BE49-F238E27FC236}">
                <a16:creationId xmlns:a16="http://schemas.microsoft.com/office/drawing/2014/main" id="{FB6369CA-53F8-46F2-AD2A-7A1B000AB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247" y="894080"/>
            <a:ext cx="1085879" cy="1856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16">
            <a:extLst>
              <a:ext uri="{FF2B5EF4-FFF2-40B4-BE49-F238E27FC236}">
                <a16:creationId xmlns:a16="http://schemas.microsoft.com/office/drawing/2014/main" id="{F68B388C-0A17-4F27-A5E6-200495A26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9572" y="2287366"/>
            <a:ext cx="2303462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亦</a:t>
            </a:r>
          </a:p>
        </p:txBody>
      </p:sp>
      <p:sp>
        <p:nvSpPr>
          <p:cNvPr id="39" name="Text Box 17">
            <a:extLst>
              <a:ext uri="{FF2B5EF4-FFF2-40B4-BE49-F238E27FC236}">
                <a16:creationId xmlns:a16="http://schemas.microsoft.com/office/drawing/2014/main" id="{F4F2243B-AAC8-42F1-812E-13C2FF87FB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7109" y="1938116"/>
            <a:ext cx="10683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yì</a:t>
            </a:r>
            <a:endParaRPr lang="en-US" altLang="zh-CN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44" name="Picture 30" descr="亦_小篆21">
            <a:extLst>
              <a:ext uri="{FF2B5EF4-FFF2-40B4-BE49-F238E27FC236}">
                <a16:creationId xmlns:a16="http://schemas.microsoft.com/office/drawing/2014/main" id="{B9A9A894-4257-4335-9D98-3E342494E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022" y="1182389"/>
            <a:ext cx="900112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6" descr="亦_金文21">
            <a:extLst>
              <a:ext uri="{FF2B5EF4-FFF2-40B4-BE49-F238E27FC236}">
                <a16:creationId xmlns:a16="http://schemas.microsoft.com/office/drawing/2014/main" id="{CBBDFD30-2414-468F-98A9-B847E14B7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59" y="1109364"/>
            <a:ext cx="831850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8">
            <a:extLst>
              <a:ext uri="{FF2B5EF4-FFF2-40B4-BE49-F238E27FC236}">
                <a16:creationId xmlns:a16="http://schemas.microsoft.com/office/drawing/2014/main" id="{DD61E303-F4D6-454E-840F-566BCCDB81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1880" y="2550814"/>
            <a:ext cx="10080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400" b="1" dirty="0">
                <a:ea typeface="黑体" panose="02010609060101010101" pitchFamily="49" charset="-122"/>
              </a:rPr>
              <a:t>甲骨文</a:t>
            </a:r>
          </a:p>
        </p:txBody>
      </p:sp>
      <p:sp>
        <p:nvSpPr>
          <p:cNvPr id="47" name="Text Box 9">
            <a:extLst>
              <a:ext uri="{FF2B5EF4-FFF2-40B4-BE49-F238E27FC236}">
                <a16:creationId xmlns:a16="http://schemas.microsoft.com/office/drawing/2014/main" id="{8A99D03C-5759-44B9-B34A-68BB44DA48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074" y="2550814"/>
            <a:ext cx="10080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400" b="1" dirty="0">
                <a:ea typeface="黑体" panose="02010609060101010101" pitchFamily="49" charset="-122"/>
              </a:rPr>
              <a:t>金文</a:t>
            </a:r>
          </a:p>
        </p:txBody>
      </p:sp>
      <p:sp>
        <p:nvSpPr>
          <p:cNvPr id="48" name="Text Box 10">
            <a:extLst>
              <a:ext uri="{FF2B5EF4-FFF2-40B4-BE49-F238E27FC236}">
                <a16:creationId xmlns:a16="http://schemas.microsoft.com/office/drawing/2014/main" id="{0088AE4D-60F1-4884-9B3E-B5A54BF5C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217" y="2550814"/>
            <a:ext cx="10080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400" b="1" dirty="0">
                <a:ea typeface="黑体" panose="02010609060101010101" pitchFamily="49" charset="-122"/>
              </a:rPr>
              <a:t>小篆</a:t>
            </a:r>
          </a:p>
        </p:txBody>
      </p:sp>
      <p:pic>
        <p:nvPicPr>
          <p:cNvPr id="49" name="Picture 22" descr="亦_甲骨文21">
            <a:extLst>
              <a:ext uri="{FF2B5EF4-FFF2-40B4-BE49-F238E27FC236}">
                <a16:creationId xmlns:a16="http://schemas.microsoft.com/office/drawing/2014/main" id="{61B1F224-675C-4412-A691-F43FABB7A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334" y="1182389"/>
            <a:ext cx="650875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3" descr="亦_甲骨文22">
            <a:extLst>
              <a:ext uri="{FF2B5EF4-FFF2-40B4-BE49-F238E27FC236}">
                <a16:creationId xmlns:a16="http://schemas.microsoft.com/office/drawing/2014/main" id="{5967C39B-BDB7-4005-972A-17AF219F3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884" y="1722139"/>
            <a:ext cx="1381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4" descr="亦_甲骨文23">
            <a:extLst>
              <a:ext uri="{FF2B5EF4-FFF2-40B4-BE49-F238E27FC236}">
                <a16:creationId xmlns:a16="http://schemas.microsoft.com/office/drawing/2014/main" id="{7BB3042B-FF7D-4A3C-8074-4D8A5FB95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784" y="1650702"/>
            <a:ext cx="227013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5" descr="亦_金文23">
            <a:extLst>
              <a:ext uri="{FF2B5EF4-FFF2-40B4-BE49-F238E27FC236}">
                <a16:creationId xmlns:a16="http://schemas.microsoft.com/office/drawing/2014/main" id="{C75392CD-BF02-472E-BED4-7D71E80D4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422" y="1614189"/>
            <a:ext cx="3048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7" descr="亦_金文22">
            <a:extLst>
              <a:ext uri="{FF2B5EF4-FFF2-40B4-BE49-F238E27FC236}">
                <a16:creationId xmlns:a16="http://schemas.microsoft.com/office/drawing/2014/main" id="{920A3B9B-A3BB-4D96-9CEA-22AFDE2F7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672" y="1685627"/>
            <a:ext cx="28575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8" descr="亦_小篆22">
            <a:extLst>
              <a:ext uri="{FF2B5EF4-FFF2-40B4-BE49-F238E27FC236}">
                <a16:creationId xmlns:a16="http://schemas.microsoft.com/office/drawing/2014/main" id="{360F6E5A-50C2-4B63-8849-5F35C2E46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397" y="1614189"/>
            <a:ext cx="28098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9" descr="亦_小篆23">
            <a:extLst>
              <a:ext uri="{FF2B5EF4-FFF2-40B4-BE49-F238E27FC236}">
                <a16:creationId xmlns:a16="http://schemas.microsoft.com/office/drawing/2014/main" id="{94485A20-2AC7-41E5-92AB-9ADE1448D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59" y="1614189"/>
            <a:ext cx="2841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AutoShape 19">
            <a:extLst>
              <a:ext uri="{FF2B5EF4-FFF2-40B4-BE49-F238E27FC236}">
                <a16:creationId xmlns:a16="http://schemas.microsoft.com/office/drawing/2014/main" id="{07FECBF3-A8C8-4C83-A119-0E3273B00A36}"/>
              </a:ext>
            </a:extLst>
          </p:cNvPr>
          <p:cNvSpPr>
            <a:spLocks noChangeArrowheads="1"/>
          </p:cNvSpPr>
          <p:nvPr/>
        </p:nvSpPr>
        <p:spPr bwMode="auto">
          <a:xfrm rot="3037046">
            <a:off x="2431539" y="1568815"/>
            <a:ext cx="160702" cy="233623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18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600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6" grpId="0"/>
      <p:bldP spid="47" grpId="0"/>
      <p:bldP spid="48" grpId="0"/>
      <p:bldP spid="56" grpId="0" animBg="1"/>
      <p:bldP spid="56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6636</TotalTime>
  <Words>182</Words>
  <Application>Microsoft Office PowerPoint</Application>
  <PresentationFormat>全屏显示(16:9)</PresentationFormat>
  <Paragraphs>22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1333</cp:revision>
  <dcterms:created xsi:type="dcterms:W3CDTF">2011-03-21T09:38:00Z</dcterms:created>
  <dcterms:modified xsi:type="dcterms:W3CDTF">2026-07-09T02:58:39Z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