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89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13" d="100"/>
          <a:sy n="113" d="100"/>
        </p:scale>
        <p:origin x="614" y="8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jpeg"/><Relationship Id="rId3" Type="http://schemas.openxmlformats.org/officeDocument/2006/relationships/tags" Target="../tags/tag3.xml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6282134" y="1121356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上</a:t>
            </a: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6661174" y="526170"/>
            <a:ext cx="194151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dirty="0" err="1">
                <a:solidFill>
                  <a:srgbClr val="FF0000"/>
                </a:solidFill>
                <a:latin typeface="宋体" panose="02010600030101010101" pitchFamily="2" charset="-122"/>
              </a:rPr>
              <a:t>shàng</a:t>
            </a:r>
            <a:endParaRPr lang="en-US" altLang="zh-CN" sz="44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pic>
        <p:nvPicPr>
          <p:cNvPr id="4" name="Picture 11" descr="image006-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106" y="2494882"/>
            <a:ext cx="1228225" cy="230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28"/>
          <p:cNvGrpSpPr>
            <a:grpSpLocks/>
          </p:cNvGrpSpPr>
          <p:nvPr/>
        </p:nvGrpSpPr>
        <p:grpSpPr bwMode="auto">
          <a:xfrm>
            <a:off x="3581121" y="1083716"/>
            <a:ext cx="1168400" cy="1055688"/>
            <a:chOff x="1837" y="845"/>
            <a:chExt cx="736" cy="665"/>
          </a:xfrm>
        </p:grpSpPr>
        <p:sp>
          <p:nvSpPr>
            <p:cNvPr id="6" name="Text Box 5"/>
            <p:cNvSpPr txBox="1">
              <a:spLocks noChangeArrowheads="1"/>
            </p:cNvSpPr>
            <p:nvPr/>
          </p:nvSpPr>
          <p:spPr bwMode="auto">
            <a:xfrm>
              <a:off x="1837" y="1298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7" name="Picture 16" descr="上_甲骨文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82" y="845"/>
              <a:ext cx="691" cy="4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30"/>
          <p:cNvGrpSpPr>
            <a:grpSpLocks/>
          </p:cNvGrpSpPr>
          <p:nvPr/>
        </p:nvGrpSpPr>
        <p:grpSpPr bwMode="auto">
          <a:xfrm>
            <a:off x="5868193" y="699542"/>
            <a:ext cx="1008063" cy="1439862"/>
            <a:chOff x="3515" y="618"/>
            <a:chExt cx="635" cy="907"/>
          </a:xfrm>
        </p:grpSpPr>
        <p:sp>
          <p:nvSpPr>
            <p:cNvPr id="9" name="Text Box 6"/>
            <p:cNvSpPr txBox="1">
              <a:spLocks noChangeArrowheads="1"/>
            </p:cNvSpPr>
            <p:nvPr/>
          </p:nvSpPr>
          <p:spPr bwMode="auto">
            <a:xfrm>
              <a:off x="3515" y="1313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10" name="Picture 14" descr="上_金文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1" y="618"/>
              <a:ext cx="406" cy="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Group 31"/>
          <p:cNvGrpSpPr>
            <a:grpSpLocks/>
          </p:cNvGrpSpPr>
          <p:nvPr/>
        </p:nvGrpSpPr>
        <p:grpSpPr bwMode="auto">
          <a:xfrm>
            <a:off x="2794279" y="2843156"/>
            <a:ext cx="1008063" cy="1489075"/>
            <a:chOff x="4195" y="618"/>
            <a:chExt cx="635" cy="938"/>
          </a:xfrm>
        </p:grpSpPr>
        <p:sp>
          <p:nvSpPr>
            <p:cNvPr id="12" name="Text Box 7"/>
            <p:cNvSpPr txBox="1">
              <a:spLocks noChangeArrowheads="1"/>
            </p:cNvSpPr>
            <p:nvPr/>
          </p:nvSpPr>
          <p:spPr bwMode="auto">
            <a:xfrm>
              <a:off x="4195" y="1344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古文</a:t>
              </a:r>
            </a:p>
          </p:txBody>
        </p:sp>
        <p:pic>
          <p:nvPicPr>
            <p:cNvPr id="13" name="Picture 13" descr="上_小篆1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6" y="618"/>
              <a:ext cx="465" cy="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Group 32"/>
          <p:cNvGrpSpPr>
            <a:grpSpLocks/>
          </p:cNvGrpSpPr>
          <p:nvPr/>
        </p:nvGrpSpPr>
        <p:grpSpPr bwMode="auto">
          <a:xfrm>
            <a:off x="3793355" y="2747906"/>
            <a:ext cx="1008063" cy="1584325"/>
            <a:chOff x="4921" y="572"/>
            <a:chExt cx="635" cy="998"/>
          </a:xfrm>
        </p:grpSpPr>
        <p:sp>
          <p:nvSpPr>
            <p:cNvPr id="15" name="Text Box 8"/>
            <p:cNvSpPr txBox="1">
              <a:spLocks noChangeArrowheads="1"/>
            </p:cNvSpPr>
            <p:nvPr/>
          </p:nvSpPr>
          <p:spPr bwMode="auto">
            <a:xfrm>
              <a:off x="4921" y="1358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篆书</a:t>
              </a:r>
            </a:p>
          </p:txBody>
        </p:sp>
        <p:pic>
          <p:nvPicPr>
            <p:cNvPr id="16" name="Picture 12" descr="上_小篆2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12" y="572"/>
              <a:ext cx="431" cy="6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Group 27"/>
          <p:cNvGrpSpPr>
            <a:grpSpLocks/>
          </p:cNvGrpSpPr>
          <p:nvPr/>
        </p:nvGrpSpPr>
        <p:grpSpPr bwMode="auto">
          <a:xfrm>
            <a:off x="2582048" y="1083716"/>
            <a:ext cx="1008062" cy="1055688"/>
            <a:chOff x="1066" y="845"/>
            <a:chExt cx="635" cy="665"/>
          </a:xfrm>
        </p:grpSpPr>
        <p:pic>
          <p:nvPicPr>
            <p:cNvPr id="19" name="Picture 17" descr="上_甲骨文1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1" y="845"/>
              <a:ext cx="512" cy="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 Box 25"/>
            <p:cNvSpPr txBox="1">
              <a:spLocks noChangeArrowheads="1"/>
            </p:cNvSpPr>
            <p:nvPr/>
          </p:nvSpPr>
          <p:spPr bwMode="auto">
            <a:xfrm>
              <a:off x="1066" y="1298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</p:grpSp>
      <p:grpSp>
        <p:nvGrpSpPr>
          <p:cNvPr id="21" name="Group 29"/>
          <p:cNvGrpSpPr>
            <a:grpSpLocks/>
          </p:cNvGrpSpPr>
          <p:nvPr/>
        </p:nvGrpSpPr>
        <p:grpSpPr bwMode="auto">
          <a:xfrm>
            <a:off x="4740532" y="1059904"/>
            <a:ext cx="1136650" cy="1079500"/>
            <a:chOff x="2744" y="845"/>
            <a:chExt cx="716" cy="680"/>
          </a:xfrm>
        </p:grpSpPr>
        <p:pic>
          <p:nvPicPr>
            <p:cNvPr id="22" name="Picture 15" descr="上_金文1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44" y="845"/>
              <a:ext cx="716" cy="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Text Box 26"/>
            <p:cNvSpPr txBox="1">
              <a:spLocks noChangeArrowheads="1"/>
            </p:cNvSpPr>
            <p:nvPr/>
          </p:nvSpPr>
          <p:spPr bwMode="auto">
            <a:xfrm>
              <a:off x="2789" y="1313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</p:grpSp>
      <p:sp>
        <p:nvSpPr>
          <p:cNvPr id="24" name="Text Box 33"/>
          <p:cNvSpPr txBox="1">
            <a:spLocks noChangeArrowheads="1"/>
          </p:cNvSpPr>
          <p:nvPr/>
        </p:nvSpPr>
        <p:spPr bwMode="auto">
          <a:xfrm>
            <a:off x="4741534" y="2854948"/>
            <a:ext cx="4019054" cy="1777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上，指事字。甲骨文、金文字形，是在一长横（或弧线）的上方加一短画，以表示位置在上的意思。所以，上的本义指高处、上面。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古文短横变成竖，篆文进一步繁化装饰，使字体匀称；隶变后楷书写作上；异体作二、丄</a:t>
            </a:r>
            <a:r>
              <a:rPr lang="zh-CN" altLang="en-US" sz="1400" b="0" dirty="0">
                <a:solidFill>
                  <a:srgbClr val="FF0000"/>
                </a:solidFill>
                <a:latin typeface="+mn-ea"/>
                <a:ea typeface="+mn-ea"/>
              </a:rPr>
              <a:t>。</a:t>
            </a:r>
            <a:endParaRPr lang="en-US" altLang="zh-CN" sz="1400" b="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9CFCEC29-6D19-40CF-8F59-06C6C388133E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3DFF86DE-EC53-444C-883D-0AE8E96A093E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>
            <a:extLst>
              <a:ext uri="{FF2B5EF4-FFF2-40B4-BE49-F238E27FC236}">
                <a16:creationId xmlns:a16="http://schemas.microsoft.com/office/drawing/2014/main" id="{D374959D-A4CB-4999-BA64-0CEC765690C1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366265C7-6595-4A2D-AACF-0882FF671B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>
            <a:extLst>
              <a:ext uri="{FF2B5EF4-FFF2-40B4-BE49-F238E27FC236}">
                <a16:creationId xmlns:a16="http://schemas.microsoft.com/office/drawing/2014/main" id="{20E7BE2D-2053-4751-89FF-CAF09695A0EE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6718</TotalTime>
  <Words>99</Words>
  <Application>Microsoft Office PowerPoint</Application>
  <PresentationFormat>全屏显示(16:9)</PresentationFormat>
  <Paragraphs>14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1350</cp:revision>
  <dcterms:created xsi:type="dcterms:W3CDTF">2011-03-21T09:38:00Z</dcterms:created>
  <dcterms:modified xsi:type="dcterms:W3CDTF">2026-07-09T07:16:25Z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