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3" r:id="rId2"/>
    <p:sldId id="434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6.xml"/><Relationship Id="rId7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11" Type="http://schemas.openxmlformats.org/officeDocument/2006/relationships/image" Target="../media/image8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043608" y="257697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口</a:t>
            </a: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3347865" y="3130971"/>
            <a:ext cx="380377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口，象形字。甲骨文字形，像人的口形。最初表示人和动物吃东西和发声的器官，也称“嘴”。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口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字旁的汉字，大都与嘴有关，如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叫、叹、鸣、吃、喝、呼、喊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等。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3078" name="图片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130971"/>
            <a:ext cx="1657350" cy="1350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3"/>
          <p:cNvGrpSpPr>
            <a:grpSpLocks/>
          </p:cNvGrpSpPr>
          <p:nvPr/>
        </p:nvGrpSpPr>
        <p:grpSpPr bwMode="auto">
          <a:xfrm>
            <a:off x="3519904" y="1563638"/>
            <a:ext cx="1008063" cy="1228010"/>
            <a:chOff x="4197842" y="2204814"/>
            <a:chExt cx="1008063" cy="1637590"/>
          </a:xfrm>
        </p:grpSpPr>
        <p:sp>
          <p:nvSpPr>
            <p:cNvPr id="3091" name="Text Box 38"/>
            <p:cNvSpPr txBox="1">
              <a:spLocks noChangeArrowheads="1"/>
            </p:cNvSpPr>
            <p:nvPr/>
          </p:nvSpPr>
          <p:spPr bwMode="auto">
            <a:xfrm>
              <a:off x="4197842" y="3349888"/>
              <a:ext cx="1008063" cy="492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2" name="图片 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0510" y="2204814"/>
              <a:ext cx="84272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4"/>
          <p:cNvGrpSpPr>
            <a:grpSpLocks/>
          </p:cNvGrpSpPr>
          <p:nvPr/>
        </p:nvGrpSpPr>
        <p:grpSpPr bwMode="auto">
          <a:xfrm>
            <a:off x="4700439" y="1618408"/>
            <a:ext cx="1276350" cy="1173432"/>
            <a:chOff x="5425695" y="2276851"/>
            <a:chExt cx="1277217" cy="1565895"/>
          </a:xfrm>
        </p:grpSpPr>
        <p:sp>
          <p:nvSpPr>
            <p:cNvPr id="3089" name="Text Box 35"/>
            <p:cNvSpPr txBox="1">
              <a:spLocks noChangeArrowheads="1"/>
            </p:cNvSpPr>
            <p:nvPr/>
          </p:nvSpPr>
          <p:spPr bwMode="auto">
            <a:xfrm>
              <a:off x="5560272" y="3349888"/>
              <a:ext cx="1008063" cy="492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0" name="图片 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5695" y="2276851"/>
              <a:ext cx="127721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16"/>
          <p:cNvGrpSpPr>
            <a:grpSpLocks/>
          </p:cNvGrpSpPr>
          <p:nvPr/>
        </p:nvGrpSpPr>
        <p:grpSpPr bwMode="auto">
          <a:xfrm>
            <a:off x="6104701" y="1618408"/>
            <a:ext cx="1008062" cy="1173432"/>
            <a:chOff x="6730819" y="2276851"/>
            <a:chExt cx="1008062" cy="1565895"/>
          </a:xfrm>
        </p:grpSpPr>
        <p:sp>
          <p:nvSpPr>
            <p:cNvPr id="3087" name="Text Box 6"/>
            <p:cNvSpPr txBox="1">
              <a:spLocks noChangeArrowheads="1"/>
            </p:cNvSpPr>
            <p:nvPr/>
          </p:nvSpPr>
          <p:spPr bwMode="auto">
            <a:xfrm>
              <a:off x="6730819" y="3349888"/>
              <a:ext cx="1008062" cy="492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88" name="图片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8487" y="2276851"/>
              <a:ext cx="93272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2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3083" name="组合 23"/>
          <p:cNvGrpSpPr>
            <a:grpSpLocks/>
          </p:cNvGrpSpPr>
          <p:nvPr/>
        </p:nvGrpSpPr>
        <p:grpSpPr bwMode="auto">
          <a:xfrm>
            <a:off x="7285236" y="1851770"/>
            <a:ext cx="1319212" cy="931806"/>
            <a:chOff x="3659153" y="404744"/>
            <a:chExt cx="1320000" cy="1243987"/>
          </a:xfrm>
        </p:grpSpPr>
        <p:pic>
          <p:nvPicPr>
            <p:cNvPr id="3085" name="图片 7197" descr="口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153" y="404744"/>
              <a:ext cx="132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6" name="Text Box 16"/>
            <p:cNvSpPr txBox="1">
              <a:spLocks noChangeArrowheads="1"/>
            </p:cNvSpPr>
            <p:nvPr/>
          </p:nvSpPr>
          <p:spPr bwMode="auto">
            <a:xfrm>
              <a:off x="3815916" y="1196752"/>
              <a:ext cx="1006475" cy="451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1943722" y="2067694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k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ǒ</a:t>
            </a: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u</a:t>
            </a:r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651248" y="715566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饮食说话的器官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“口”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" name="直接连接符 2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>
            <a:extLst>
              <a:ext uri="{FF2B5EF4-FFF2-40B4-BE49-F238E27FC236}">
                <a16:creationId xmlns:a16="http://schemas.microsoft.com/office/drawing/2014/main" id="{AF678802-2577-4EF1-81C4-B06A605FCDE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2747511-AE64-4C5C-9B64-1AD1BF15A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9E955DF3-73CE-49DB-BCF0-C0E7C39B2CD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5693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5" grpId="0" autoUpdateAnimBg="0"/>
      <p:bldP spid="2070" grpId="0" autoUpdateAnimBg="0"/>
      <p:bldP spid="2066" grpId="0" autoUpdateAnimBg="0"/>
      <p:bldP spid="2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75710" y="286500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zh-CN" sz="12000" dirty="0">
                <a:solidFill>
                  <a:srgbClr val="FF0000"/>
                </a:solidFill>
                <a:latin typeface="宋体" panose="02010600030101010101" pitchFamily="2" charset="-122"/>
              </a:rPr>
              <a:t>甘</a:t>
            </a:r>
            <a:endParaRPr lang="zh-CN" altLang="en-US" sz="120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363074" y="2242310"/>
            <a:ext cx="17621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>
                <a:solidFill>
                  <a:srgbClr val="FF0000"/>
                </a:solidFill>
                <a:latin typeface="宋体" pitchFamily="2" charset="-122"/>
                <a:cs typeface="Segoe UI" pitchFamily="34" charset="0"/>
              </a:rPr>
              <a:t>g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ā</a:t>
            </a: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n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4284515" y="3130971"/>
            <a:ext cx="295178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甘，指事字，由“口、一”组成。“一”为指事符号，指明口中含有甜美的食物。表示“食物味美、味甜”等意思。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2" name="组合 10"/>
          <p:cNvGrpSpPr>
            <a:grpSpLocks/>
          </p:cNvGrpSpPr>
          <p:nvPr/>
        </p:nvGrpSpPr>
        <p:grpSpPr bwMode="auto">
          <a:xfrm>
            <a:off x="3768591" y="1624012"/>
            <a:ext cx="1319212" cy="1281657"/>
            <a:chOff x="3724191" y="2132976"/>
            <a:chExt cx="1317798" cy="1709549"/>
          </a:xfrm>
        </p:grpSpPr>
        <p:sp>
          <p:nvSpPr>
            <p:cNvPr id="4118" name="Text Box 38"/>
            <p:cNvSpPr txBox="1">
              <a:spLocks noChangeArrowheads="1"/>
            </p:cNvSpPr>
            <p:nvPr/>
          </p:nvSpPr>
          <p:spPr bwMode="auto">
            <a:xfrm>
              <a:off x="3879059" y="3349888"/>
              <a:ext cx="1008063" cy="492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19" name="图片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4191" y="2132976"/>
              <a:ext cx="131779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1"/>
          <p:cNvGrpSpPr>
            <a:grpSpLocks/>
          </p:cNvGrpSpPr>
          <p:nvPr/>
        </p:nvGrpSpPr>
        <p:grpSpPr bwMode="auto">
          <a:xfrm>
            <a:off x="5343655" y="1624012"/>
            <a:ext cx="1420813" cy="1281657"/>
            <a:chOff x="4982652" y="2132976"/>
            <a:chExt cx="1420435" cy="1709549"/>
          </a:xfrm>
        </p:grpSpPr>
        <p:sp>
          <p:nvSpPr>
            <p:cNvPr id="4116" name="Text Box 35"/>
            <p:cNvSpPr txBox="1">
              <a:spLocks noChangeArrowheads="1"/>
            </p:cNvSpPr>
            <p:nvPr/>
          </p:nvSpPr>
          <p:spPr bwMode="auto">
            <a:xfrm>
              <a:off x="5188838" y="3349888"/>
              <a:ext cx="1008063" cy="492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17" name="图片 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2652" y="2132976"/>
              <a:ext cx="142043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12"/>
          <p:cNvGrpSpPr>
            <a:grpSpLocks/>
          </p:cNvGrpSpPr>
          <p:nvPr/>
        </p:nvGrpSpPr>
        <p:grpSpPr bwMode="auto">
          <a:xfrm>
            <a:off x="7020321" y="1624012"/>
            <a:ext cx="1008063" cy="1281657"/>
            <a:chOff x="6659563" y="2132976"/>
            <a:chExt cx="1008062" cy="1709549"/>
          </a:xfrm>
        </p:grpSpPr>
        <p:sp>
          <p:nvSpPr>
            <p:cNvPr id="4114" name="Text Box 6"/>
            <p:cNvSpPr txBox="1">
              <a:spLocks noChangeArrowheads="1"/>
            </p:cNvSpPr>
            <p:nvPr/>
          </p:nvSpPr>
          <p:spPr bwMode="auto">
            <a:xfrm>
              <a:off x="6659563" y="3349888"/>
              <a:ext cx="1008062" cy="492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5" name="图片 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0" y="2132976"/>
              <a:ext cx="79534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5" name="图片 2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852" y="1393408"/>
            <a:ext cx="1766887" cy="1618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7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8" name="组合 23"/>
          <p:cNvGrpSpPr>
            <a:grpSpLocks/>
          </p:cNvGrpSpPr>
          <p:nvPr/>
        </p:nvGrpSpPr>
        <p:grpSpPr bwMode="auto">
          <a:xfrm>
            <a:off x="1500510" y="3512152"/>
            <a:ext cx="1487487" cy="931806"/>
            <a:chOff x="3707904" y="404744"/>
            <a:chExt cx="1488000" cy="1243987"/>
          </a:xfrm>
        </p:grpSpPr>
        <p:pic>
          <p:nvPicPr>
            <p:cNvPr id="4112" name="图片 2082" descr="甘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404744"/>
              <a:ext cx="1488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3948667" y="1196752"/>
              <a:ext cx="1006475" cy="451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4109" name="组合 24"/>
          <p:cNvGrpSpPr>
            <a:grpSpLocks/>
          </p:cNvGrpSpPr>
          <p:nvPr/>
        </p:nvGrpSpPr>
        <p:grpSpPr bwMode="auto">
          <a:xfrm>
            <a:off x="2989585" y="3208542"/>
            <a:ext cx="1222375" cy="1235320"/>
            <a:chOff x="6096843" y="0"/>
            <a:chExt cx="1222105" cy="1648559"/>
          </a:xfrm>
        </p:grpSpPr>
        <p:pic>
          <p:nvPicPr>
            <p:cNvPr id="4110" name="图片 2081" descr="甘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843" y="0"/>
              <a:ext cx="122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6204658" y="1196752"/>
              <a:ext cx="1006475" cy="451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651248" y="715566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“口”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有关的指事字</a:t>
            </a:r>
          </a:p>
        </p:txBody>
      </p:sp>
      <p:cxnSp>
        <p:nvCxnSpPr>
          <p:cNvPr id="30" name="直接连接符 2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FEBE8212-6748-41F4-8359-90E53BD9902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68A3D21-9750-4D83-B3BA-0420E3431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文本框 14">
            <a:extLst>
              <a:ext uri="{FF2B5EF4-FFF2-40B4-BE49-F238E27FC236}">
                <a16:creationId xmlns:a16="http://schemas.microsoft.com/office/drawing/2014/main" id="{3642642B-3010-4D3B-94BC-D225473DE0C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695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15" grpId="0" autoUpdateAnimBg="0"/>
      <p:bldP spid="2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6542</TotalTime>
  <Words>150</Words>
  <Application>Microsoft Office PowerPoint</Application>
  <PresentationFormat>全屏显示(16:9)</PresentationFormat>
  <Paragraphs>23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1321</cp:revision>
  <dcterms:created xsi:type="dcterms:W3CDTF">2011-03-21T09:38:00Z</dcterms:created>
  <dcterms:modified xsi:type="dcterms:W3CDTF">2026-07-09T01:21:39Z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