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433" r:id="rId2"/>
    <p:sldId id="440" r:id="rId3"/>
    <p:sldId id="507" r:id="rId4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13" d="100"/>
          <a:sy n="113" d="100"/>
        </p:scale>
        <p:origin x="614" y="8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2218354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gif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9.jpeg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7" Type="http://schemas.openxmlformats.org/officeDocument/2006/relationships/image" Target="../media/image8.jpe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9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" name="Text Box 20"/>
          <p:cNvSpPr txBox="1">
            <a:spLocks noChangeArrowheads="1"/>
          </p:cNvSpPr>
          <p:nvPr/>
        </p:nvSpPr>
        <p:spPr bwMode="auto">
          <a:xfrm>
            <a:off x="6472238" y="2441973"/>
            <a:ext cx="270827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心</a:t>
            </a:r>
          </a:p>
        </p:txBody>
      </p:sp>
      <p:sp>
        <p:nvSpPr>
          <p:cNvPr id="2067" name="Text Box 19"/>
          <p:cNvSpPr txBox="1">
            <a:spLocks noChangeArrowheads="1"/>
          </p:cNvSpPr>
          <p:nvPr/>
        </p:nvSpPr>
        <p:spPr bwMode="auto">
          <a:xfrm>
            <a:off x="3347864" y="2800647"/>
            <a:ext cx="3352974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心，象形字。甲骨文字形，描绘的是心脏的样子，金文字形更像，表示心脏的意思。我们祖先误认为“心”是思维器官，所以“心”表示“思想、意念、感情”等意思。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2070" name="Text Box 22"/>
          <p:cNvSpPr txBox="1">
            <a:spLocks noChangeArrowheads="1"/>
          </p:cNvSpPr>
          <p:nvPr/>
        </p:nvSpPr>
        <p:spPr bwMode="auto">
          <a:xfrm>
            <a:off x="7250113" y="2031206"/>
            <a:ext cx="11525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>
                <a:solidFill>
                  <a:srgbClr val="FF0000"/>
                </a:solidFill>
                <a:latin typeface="宋体" pitchFamily="2" charset="-122"/>
              </a:rPr>
              <a:t>xīn</a:t>
            </a:r>
          </a:p>
        </p:txBody>
      </p:sp>
      <p:sp>
        <p:nvSpPr>
          <p:cNvPr id="3079" name="Rectangle 20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pic>
        <p:nvPicPr>
          <p:cNvPr id="3080" name="图片 20487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807" y="3062301"/>
            <a:ext cx="1281112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1" name="Rectangle 21"/>
          <p:cNvSpPr>
            <a:spLocks noChangeArrowheads="1"/>
          </p:cNvSpPr>
          <p:nvPr/>
        </p:nvSpPr>
        <p:spPr bwMode="auto">
          <a:xfrm>
            <a:off x="0" y="177748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grpSp>
        <p:nvGrpSpPr>
          <p:cNvPr id="3082" name="组合 19"/>
          <p:cNvGrpSpPr>
            <a:grpSpLocks/>
          </p:cNvGrpSpPr>
          <p:nvPr/>
        </p:nvGrpSpPr>
        <p:grpSpPr bwMode="auto">
          <a:xfrm>
            <a:off x="2267744" y="1413272"/>
            <a:ext cx="1006475" cy="1190864"/>
            <a:chOff x="3525012" y="1340888"/>
            <a:chExt cx="1006475" cy="1586700"/>
          </a:xfrm>
        </p:grpSpPr>
        <p:sp>
          <p:nvSpPr>
            <p:cNvPr id="3093" name="Text Box 14"/>
            <p:cNvSpPr txBox="1">
              <a:spLocks noChangeArrowheads="1"/>
            </p:cNvSpPr>
            <p:nvPr/>
          </p:nvSpPr>
          <p:spPr bwMode="auto">
            <a:xfrm>
              <a:off x="3525012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3094" name="图片 1537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49302" y="1340888"/>
              <a:ext cx="75789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3" name="组合 20"/>
          <p:cNvGrpSpPr>
            <a:grpSpLocks/>
          </p:cNvGrpSpPr>
          <p:nvPr/>
        </p:nvGrpSpPr>
        <p:grpSpPr bwMode="auto">
          <a:xfrm>
            <a:off x="3390106" y="1413272"/>
            <a:ext cx="1006475" cy="1190864"/>
            <a:chOff x="4647420" y="1340888"/>
            <a:chExt cx="1006475" cy="1586700"/>
          </a:xfrm>
        </p:grpSpPr>
        <p:sp>
          <p:nvSpPr>
            <p:cNvPr id="3091" name="Text Box 15"/>
            <p:cNvSpPr txBox="1">
              <a:spLocks noChangeArrowheads="1"/>
            </p:cNvSpPr>
            <p:nvPr/>
          </p:nvSpPr>
          <p:spPr bwMode="auto">
            <a:xfrm>
              <a:off x="4647420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3092" name="图片 15375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67499" y="1340888"/>
              <a:ext cx="96631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4" name="组合 21"/>
          <p:cNvGrpSpPr>
            <a:grpSpLocks/>
          </p:cNvGrpSpPr>
          <p:nvPr/>
        </p:nvGrpSpPr>
        <p:grpSpPr bwMode="auto">
          <a:xfrm>
            <a:off x="4587081" y="1413272"/>
            <a:ext cx="1006475" cy="1190864"/>
            <a:chOff x="5844083" y="1340888"/>
            <a:chExt cx="1006475" cy="1586700"/>
          </a:xfrm>
        </p:grpSpPr>
        <p:sp>
          <p:nvSpPr>
            <p:cNvPr id="3089" name="Text Box 16"/>
            <p:cNvSpPr txBox="1">
              <a:spLocks noChangeArrowheads="1"/>
            </p:cNvSpPr>
            <p:nvPr/>
          </p:nvSpPr>
          <p:spPr bwMode="auto">
            <a:xfrm>
              <a:off x="5844083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3090" name="图片 15376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5741" y="1340888"/>
              <a:ext cx="66315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5" name="组合 23"/>
          <p:cNvGrpSpPr>
            <a:grpSpLocks/>
          </p:cNvGrpSpPr>
          <p:nvPr/>
        </p:nvGrpSpPr>
        <p:grpSpPr bwMode="auto">
          <a:xfrm>
            <a:off x="5693568" y="1549004"/>
            <a:ext cx="1295400" cy="1055298"/>
            <a:chOff x="6949589" y="1520888"/>
            <a:chExt cx="1296000" cy="1406995"/>
          </a:xfrm>
        </p:grpSpPr>
        <p:sp>
          <p:nvSpPr>
            <p:cNvPr id="3087" name="Text Box 16"/>
            <p:cNvSpPr txBox="1">
              <a:spLocks noChangeArrowheads="1"/>
            </p:cNvSpPr>
            <p:nvPr/>
          </p:nvSpPr>
          <p:spPr bwMode="auto">
            <a:xfrm>
              <a:off x="7094352" y="2476500"/>
              <a:ext cx="1006475" cy="451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3088" name="图片 12292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9589" y="1520888"/>
              <a:ext cx="1296000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86" name="Rectangle 27"/>
          <p:cNvSpPr>
            <a:spLocks noChangeArrowheads="1"/>
          </p:cNvSpPr>
          <p:nvPr/>
        </p:nvSpPr>
        <p:spPr bwMode="auto">
          <a:xfrm>
            <a:off x="42863" y="-964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pic>
        <p:nvPicPr>
          <p:cNvPr id="23" name="图片 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9182" y="3052460"/>
            <a:ext cx="1252525" cy="1295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 Box 16"/>
          <p:cNvSpPr txBox="1">
            <a:spLocks noChangeArrowheads="1"/>
          </p:cNvSpPr>
          <p:nvPr/>
        </p:nvSpPr>
        <p:spPr bwMode="auto">
          <a:xfrm>
            <a:off x="1651248" y="715566"/>
            <a:ext cx="37128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错当思维器官的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“心”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0" name="直接连接符 29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>
            <a:extLst>
              <a:ext uri="{FF2B5EF4-FFF2-40B4-BE49-F238E27FC236}">
                <a16:creationId xmlns:a16="http://schemas.microsoft.com/office/drawing/2014/main" id="{3C1F1894-DE92-43EE-96C6-795BBEE825D8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C51F4C76-4A6C-4809-87D0-DA0B04CCF1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文本框 14">
            <a:extLst>
              <a:ext uri="{FF2B5EF4-FFF2-40B4-BE49-F238E27FC236}">
                <a16:creationId xmlns:a16="http://schemas.microsoft.com/office/drawing/2014/main" id="{9F30124E-AF6C-47B1-B74A-4211C635C6DC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17304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8" grpId="0" autoUpdateAnimBg="0"/>
      <p:bldP spid="2067" grpId="0" autoUpdateAnimBg="0"/>
      <p:bldP spid="2070" grpId="0" autoUpdateAnimBg="0"/>
      <p:bldP spid="29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2" descr="image00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3" y="2859782"/>
            <a:ext cx="2592288" cy="1642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555776" y="2571750"/>
            <a:ext cx="3243186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思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想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念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忠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怒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忘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忍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恭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慕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忆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恼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忧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恢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恨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怀</a:t>
            </a:r>
            <a:r>
              <a:rPr lang="en-US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慌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endParaRPr lang="en-US" altLang="zh-CN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6876256" y="2811581"/>
            <a:ext cx="115252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6000" b="1" dirty="0">
                <a:solidFill>
                  <a:srgbClr val="FF0000"/>
                </a:solidFill>
                <a:ea typeface="楷体_GB2312" pitchFamily="49" charset="-122"/>
              </a:rPr>
              <a:t>心</a:t>
            </a:r>
          </a:p>
        </p:txBody>
      </p:sp>
      <p:sp>
        <p:nvSpPr>
          <p:cNvPr id="8197" name="Text Box 6"/>
          <p:cNvSpPr txBox="1">
            <a:spLocks noChangeArrowheads="1"/>
          </p:cNvSpPr>
          <p:nvPr/>
        </p:nvSpPr>
        <p:spPr bwMode="auto">
          <a:xfrm>
            <a:off x="2242580" y="858074"/>
            <a:ext cx="5498269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sz="1600" b="0" dirty="0">
                <a:solidFill>
                  <a:srgbClr val="0000FF"/>
                </a:solidFill>
                <a:latin typeface="+mn-ea"/>
                <a:ea typeface="+mn-ea"/>
              </a:rPr>
              <a:t>    </a:t>
            </a:r>
            <a:r>
              <a:rPr lang="zh-CN" altLang="en-US" sz="1600" b="0" dirty="0">
                <a:solidFill>
                  <a:srgbClr val="FF0000"/>
                </a:solidFill>
                <a:latin typeface="+mn-ea"/>
                <a:ea typeface="+mn-ea"/>
              </a:rPr>
              <a:t>“心”</a:t>
            </a:r>
            <a:r>
              <a:rPr lang="zh-CN" altLang="en-US" sz="1600" b="0" dirty="0">
                <a:solidFill>
                  <a:srgbClr val="0000FF"/>
                </a:solidFill>
                <a:latin typeface="+mn-ea"/>
                <a:ea typeface="+mn-ea"/>
              </a:rPr>
              <a:t>字后来作了偏旁，写在字的左边是竖心旁（忄）；写在底下是心字底（心、</a:t>
            </a:r>
            <a:r>
              <a:rPr lang="zh-CN" altLang="zh-CN" sz="1600" b="0" dirty="0">
                <a:solidFill>
                  <a:srgbClr val="0000FF"/>
                </a:solidFill>
                <a:latin typeface="+mn-ea"/>
                <a:ea typeface="+mn-ea"/>
              </a:rPr>
              <a:t>⺗</a:t>
            </a:r>
            <a:r>
              <a:rPr lang="zh-CN" altLang="en-US" sz="1600" b="0" dirty="0">
                <a:solidFill>
                  <a:srgbClr val="0000FF"/>
                </a:solidFill>
                <a:latin typeface="+mn-ea"/>
                <a:ea typeface="+mn-ea"/>
              </a:rPr>
              <a:t>）。凡是带心旁的字，意思大都与人的思维、情感等有关。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sz="16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600" b="0" dirty="0">
                <a:solidFill>
                  <a:srgbClr val="FF0000"/>
                </a:solidFill>
                <a:latin typeface="+mn-ea"/>
                <a:ea typeface="+mn-ea"/>
              </a:rPr>
              <a:t>想一想，是不是这样呢？</a:t>
            </a:r>
          </a:p>
        </p:txBody>
      </p:sp>
      <p:cxnSp>
        <p:nvCxnSpPr>
          <p:cNvPr id="11" name="直接连接符 10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30">
            <a:extLst>
              <a:ext uri="{FF2B5EF4-FFF2-40B4-BE49-F238E27FC236}">
                <a16:creationId xmlns:a16="http://schemas.microsoft.com/office/drawing/2014/main" id="{41DDF7D7-B897-4787-83D2-74A45E5F944B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15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C8ACD76D-041D-4F0C-A012-A8D42D5A9E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文本框 14">
            <a:extLst>
              <a:ext uri="{FF2B5EF4-FFF2-40B4-BE49-F238E27FC236}">
                <a16:creationId xmlns:a16="http://schemas.microsoft.com/office/drawing/2014/main" id="{0E69D592-F476-4A1C-ABF3-F22306483434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46211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  <p:bldP spid="3081" grpId="0"/>
      <p:bldP spid="819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直接连接符 23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32" name="Text Box 6">
            <a:extLst>
              <a:ext uri="{FF2B5EF4-FFF2-40B4-BE49-F238E27FC236}">
                <a16:creationId xmlns:a16="http://schemas.microsoft.com/office/drawing/2014/main" id="{CBE5DECE-82D9-4DD7-9199-F088B09A94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0072" y="3480558"/>
            <a:ext cx="4315193" cy="132343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  <a:defRPr/>
            </a:pPr>
            <a:r>
              <a:rPr lang="zh-CN" altLang="en-US" sz="8000" dirty="0">
                <a:solidFill>
                  <a:srgbClr val="FF0000"/>
                </a:solidFill>
                <a:latin typeface="宋体" panose="02010600030101010101" pitchFamily="2" charset="-122"/>
              </a:rPr>
              <a:t>心（忄）</a:t>
            </a:r>
          </a:p>
        </p:txBody>
      </p:sp>
      <p:sp>
        <p:nvSpPr>
          <p:cNvPr id="33" name="Text Box 8">
            <a:extLst>
              <a:ext uri="{FF2B5EF4-FFF2-40B4-BE49-F238E27FC236}">
                <a16:creationId xmlns:a16="http://schemas.microsoft.com/office/drawing/2014/main" id="{55DF719B-177B-4F26-A7C3-B70DC37C4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1541744"/>
            <a:ext cx="4321175" cy="375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1.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“心（忄）”作“形旁”的形声字</a:t>
            </a:r>
          </a:p>
        </p:txBody>
      </p:sp>
      <p:sp>
        <p:nvSpPr>
          <p:cNvPr id="34" name="Text Box 9">
            <a:extLst>
              <a:ext uri="{FF2B5EF4-FFF2-40B4-BE49-F238E27FC236}">
                <a16:creationId xmlns:a16="http://schemas.microsoft.com/office/drawing/2014/main" id="{74F73510-4AA2-4A43-BF78-62B0578464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2082833"/>
            <a:ext cx="3790017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忆、惜、愉、忧、惧、恨、恼、懂、愧、念、想、忘、怒、恐、愿、忍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…… </a:t>
            </a:r>
          </a:p>
        </p:txBody>
      </p:sp>
      <p:sp>
        <p:nvSpPr>
          <p:cNvPr id="35" name="Text Box 10">
            <a:extLst>
              <a:ext uri="{FF2B5EF4-FFF2-40B4-BE49-F238E27FC236}">
                <a16:creationId xmlns:a16="http://schemas.microsoft.com/office/drawing/2014/main" id="{AB84FC2F-D40D-4CB6-982C-60FEBE43D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3492791"/>
            <a:ext cx="3570089" cy="375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芯、沁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……</a:t>
            </a:r>
          </a:p>
        </p:txBody>
      </p:sp>
      <p:sp>
        <p:nvSpPr>
          <p:cNvPr id="36" name="Text Box 11">
            <a:extLst>
              <a:ext uri="{FF2B5EF4-FFF2-40B4-BE49-F238E27FC236}">
                <a16:creationId xmlns:a16="http://schemas.microsoft.com/office/drawing/2014/main" id="{AE9FA8A6-3445-45CB-A74C-9569405A0E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2949395"/>
            <a:ext cx="4176713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2.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“心（忄）”作“声旁”的形声字</a:t>
            </a:r>
          </a:p>
        </p:txBody>
      </p:sp>
      <p:sp>
        <p:nvSpPr>
          <p:cNvPr id="37" name="Text Box 8">
            <a:extLst>
              <a:ext uri="{FF2B5EF4-FFF2-40B4-BE49-F238E27FC236}">
                <a16:creationId xmlns:a16="http://schemas.microsoft.com/office/drawing/2014/main" id="{85B3885B-121E-4020-A120-3FD807BA8A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712" y="949817"/>
            <a:ext cx="432117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dirty="0">
                <a:solidFill>
                  <a:srgbClr val="0000FF"/>
                </a:solidFill>
                <a:latin typeface="+mn-ea"/>
                <a:ea typeface="+mn-ea"/>
              </a:rPr>
              <a:t> </a:t>
            </a:r>
            <a:r>
              <a:rPr lang="zh-CN" altLang="en-US" sz="1600" dirty="0">
                <a:solidFill>
                  <a:srgbClr val="0000FF"/>
                </a:solidFill>
                <a:latin typeface="+mn-ea"/>
                <a:ea typeface="+mn-ea"/>
              </a:rPr>
              <a:t>“心（忄）”作偏旁组成的形声字</a:t>
            </a:r>
          </a:p>
        </p:txBody>
      </p:sp>
      <p:pic>
        <p:nvPicPr>
          <p:cNvPr id="14" name="图片 1">
            <a:extLst>
              <a:ext uri="{FF2B5EF4-FFF2-40B4-BE49-F238E27FC236}">
                <a16:creationId xmlns:a16="http://schemas.microsoft.com/office/drawing/2014/main" id="{DDF93AA7-A436-4B46-BBBD-8947DC1439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2757" y="1779497"/>
            <a:ext cx="1656184" cy="1713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935143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400"/>
                            </p:stCondLst>
                            <p:childTnLst>
                              <p:par>
                                <p:cTn id="4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10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7194</TotalTime>
  <Words>257</Words>
  <Application>Microsoft Office PowerPoint</Application>
  <PresentationFormat>全屏显示(16:9)</PresentationFormat>
  <Paragraphs>28</Paragraphs>
  <Slides>3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0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1421</cp:revision>
  <dcterms:created xsi:type="dcterms:W3CDTF">2011-03-21T09:38:00Z</dcterms:created>
  <dcterms:modified xsi:type="dcterms:W3CDTF">2026-07-11T00:02:38Z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