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40" r:id="rId2"/>
    <p:sldId id="50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30">
            <a:extLst>
              <a:ext uri="{FF2B5EF4-FFF2-40B4-BE49-F238E27FC236}">
                <a16:creationId xmlns:a16="http://schemas.microsoft.com/office/drawing/2014/main" id="{41DDF7D7-B897-4787-83D2-74A45E5F944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8ACD76D-041D-4F0C-A012-A8D42D5A9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文本框 14">
            <a:extLst>
              <a:ext uri="{FF2B5EF4-FFF2-40B4-BE49-F238E27FC236}">
                <a16:creationId xmlns:a16="http://schemas.microsoft.com/office/drawing/2014/main" id="{0E69D592-F476-4A1C-ABF3-F2230648343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13" name="Picture 17" descr="image006">
            <a:extLst>
              <a:ext uri="{FF2B5EF4-FFF2-40B4-BE49-F238E27FC236}">
                <a16:creationId xmlns:a16="http://schemas.microsoft.com/office/drawing/2014/main" id="{CA6DF880-A7B8-4B16-B830-58608360E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29028"/>
            <a:ext cx="1578348" cy="2701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左手-楷体">
            <a:extLst>
              <a:ext uri="{FF2B5EF4-FFF2-40B4-BE49-F238E27FC236}">
                <a16:creationId xmlns:a16="http://schemas.microsoft.com/office/drawing/2014/main" id="{DC619943-F3C6-418D-98F5-733F9BDABB78}"/>
              </a:ext>
            </a:extLst>
          </p:cNvPr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869" y="1233717"/>
            <a:ext cx="921419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 descr="右手-楷体">
            <a:extLst>
              <a:ext uri="{FF2B5EF4-FFF2-40B4-BE49-F238E27FC236}">
                <a16:creationId xmlns:a16="http://schemas.microsoft.com/office/drawing/2014/main" id="{E7CC33F2-6EDB-4DD9-8777-B3C9FCBBC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756" y="1233717"/>
            <a:ext cx="734286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9">
            <a:extLst>
              <a:ext uri="{FF2B5EF4-FFF2-40B4-BE49-F238E27FC236}">
                <a16:creationId xmlns:a16="http://schemas.microsoft.com/office/drawing/2014/main" id="{60D91263-94C1-4D36-ADA6-4C249DD68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4072" y="990278"/>
            <a:ext cx="1809750" cy="132343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8000" b="1" dirty="0">
                <a:solidFill>
                  <a:srgbClr val="0000FF"/>
                </a:solidFill>
                <a:latin typeface="宋体" panose="02010600030101010101" pitchFamily="2" charset="-122"/>
              </a:rPr>
              <a:t>手</a:t>
            </a:r>
          </a:p>
        </p:txBody>
      </p:sp>
      <p:pic>
        <p:nvPicPr>
          <p:cNvPr id="19" name="Picture 14" descr="image010">
            <a:extLst>
              <a:ext uri="{FF2B5EF4-FFF2-40B4-BE49-F238E27FC236}">
                <a16:creationId xmlns:a16="http://schemas.microsoft.com/office/drawing/2014/main" id="{47CD3927-5BEF-402A-B1B9-6F62BF779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33717"/>
            <a:ext cx="603810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10">
            <a:extLst>
              <a:ext uri="{FF2B5EF4-FFF2-40B4-BE49-F238E27FC236}">
                <a16:creationId xmlns:a16="http://schemas.microsoft.com/office/drawing/2014/main" id="{D1211955-D6DE-4DDA-87AC-95023650F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848" y="2900939"/>
            <a:ext cx="5714392" cy="145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与“手”字有关的字形有很多，如爪、</a:t>
            </a:r>
            <a:r>
              <a:rPr lang="zh-CN" altLang="en-GB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爫</a:t>
            </a:r>
            <a:r>
              <a:rPr lang="zh-CN" altLang="en-US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、又、攵、攴</a:t>
            </a:r>
            <a:r>
              <a:rPr lang="en-US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但是，最常见的还是“扌”。 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想一想，“扌”作偏旁的字，意思是不是大都和手有关？读音是不是大都与基本字有关？</a:t>
            </a:r>
          </a:p>
        </p:txBody>
      </p:sp>
    </p:spTree>
    <p:extLst>
      <p:ext uri="{BB962C8B-B14F-4D97-AF65-F5344CB8AC3E}">
        <p14:creationId xmlns:p14="http://schemas.microsoft.com/office/powerpoint/2010/main" val="84621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C61053BF-CD7A-41AF-99FD-696CC8922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776" y="987574"/>
            <a:ext cx="936625" cy="14335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8800" b="0" dirty="0">
                <a:solidFill>
                  <a:srgbClr val="FF0000"/>
                </a:solidFill>
                <a:latin typeface="+mn-ea"/>
                <a:ea typeface="+mn-ea"/>
              </a:rPr>
              <a:t>扌</a:t>
            </a:r>
          </a:p>
        </p:txBody>
      </p:sp>
      <p:sp>
        <p:nvSpPr>
          <p:cNvPr id="16" name="Text Box 11">
            <a:extLst>
              <a:ext uri="{FF2B5EF4-FFF2-40B4-BE49-F238E27FC236}">
                <a16:creationId xmlns:a16="http://schemas.microsoft.com/office/drawing/2014/main" id="{1362698E-D3C9-44AC-8738-16EA41996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784" y="2643758"/>
            <a:ext cx="6192688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0" dirty="0">
                <a:solidFill>
                  <a:srgbClr val="0000FF"/>
                </a:solidFill>
                <a:latin typeface="+mn-ea"/>
                <a:ea typeface="+mn-ea"/>
              </a:rPr>
              <a:t>扑、扒、扣、扶、拒、把、抹、拢、担、拥、拦、拌、招、披、抬、挡、挣、拼、按、捞、捆、描、授、据、搂、揉、摸、搬、搞、摧、摔、撕、擦  </a:t>
            </a:r>
            <a:r>
              <a:rPr lang="en-US" altLang="zh-CN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7201</TotalTime>
  <Words>152</Words>
  <Application>Microsoft Office PowerPoint</Application>
  <PresentationFormat>全屏显示(16:9)</PresentationFormat>
  <Paragraphs>12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1424</cp:revision>
  <dcterms:created xsi:type="dcterms:W3CDTF">2011-03-21T09:38:00Z</dcterms:created>
  <dcterms:modified xsi:type="dcterms:W3CDTF">2026-07-11T09:01:03Z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