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05" r:id="rId2"/>
    <p:sldId id="50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58" d="100"/>
          <a:sy n="58" d="100"/>
        </p:scale>
        <p:origin x="77" y="66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8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48473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679576" y="669925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生命之源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07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21" name="Text Box 22"/>
          <p:cNvSpPr txBox="1">
            <a:spLocks noChangeArrowheads="1"/>
          </p:cNvSpPr>
          <p:nvPr/>
        </p:nvSpPr>
        <p:spPr bwMode="auto">
          <a:xfrm>
            <a:off x="3762375" y="3061420"/>
            <a:ext cx="48418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水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象形字。甲骨文、金文字形，像一条弯曲的水流，中间弯曲的斜线代表河道主流，两旁的点是水珠水花。本义指水流或流水。后来，泛指水域，如江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河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湖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海等；又指所有的汁液，如药水、泪水等。</a:t>
            </a:r>
          </a:p>
        </p:txBody>
      </p:sp>
      <p:pic>
        <p:nvPicPr>
          <p:cNvPr id="22" name="图片 2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56444"/>
            <a:ext cx="2112957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900113" y="2883620"/>
            <a:ext cx="33829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水</a:t>
            </a:r>
          </a:p>
        </p:txBody>
      </p:sp>
      <p:sp>
        <p:nvSpPr>
          <p:cNvPr id="24" name="Text Box 19"/>
          <p:cNvSpPr txBox="1">
            <a:spLocks noChangeArrowheads="1"/>
          </p:cNvSpPr>
          <p:nvPr/>
        </p:nvSpPr>
        <p:spPr bwMode="auto">
          <a:xfrm>
            <a:off x="1762125" y="2504207"/>
            <a:ext cx="15843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shuǐ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4264025" y="1242145"/>
            <a:ext cx="1006475" cy="1471612"/>
            <a:chOff x="3539474" y="1340888"/>
            <a:chExt cx="1006475" cy="1472162"/>
          </a:xfrm>
        </p:grpSpPr>
        <p:pic>
          <p:nvPicPr>
            <p:cNvPr id="26" name="图片 9246" descr="水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290" y="1340888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 Box 14"/>
            <p:cNvSpPr txBox="1">
              <a:spLocks noChangeArrowheads="1"/>
            </p:cNvSpPr>
            <p:nvPr/>
          </p:nvSpPr>
          <p:spPr bwMode="auto">
            <a:xfrm>
              <a:off x="353947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5243513" y="1242145"/>
            <a:ext cx="1006475" cy="1471612"/>
            <a:chOff x="4483272" y="1340888"/>
            <a:chExt cx="1006475" cy="1472162"/>
          </a:xfrm>
        </p:grpSpPr>
        <p:pic>
          <p:nvPicPr>
            <p:cNvPr id="29" name="图片 28686" descr="水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8088" y="1340888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 Box 15"/>
            <p:cNvSpPr txBox="1">
              <a:spLocks noChangeArrowheads="1"/>
            </p:cNvSpPr>
            <p:nvPr/>
          </p:nvSpPr>
          <p:spPr bwMode="auto">
            <a:xfrm>
              <a:off x="448327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6221413" y="1242145"/>
            <a:ext cx="1006475" cy="1471612"/>
            <a:chOff x="5578955" y="1340888"/>
            <a:chExt cx="1006475" cy="1472162"/>
          </a:xfrm>
        </p:grpSpPr>
        <p:pic>
          <p:nvPicPr>
            <p:cNvPr id="32" name="图片 26628" descr="水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6929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Text Box 16"/>
            <p:cNvSpPr txBox="1">
              <a:spLocks noChangeArrowheads="1"/>
            </p:cNvSpPr>
            <p:nvPr/>
          </p:nvSpPr>
          <p:spPr bwMode="auto">
            <a:xfrm>
              <a:off x="557895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7199313" y="1367557"/>
            <a:ext cx="1193800" cy="1346200"/>
            <a:chOff x="6351801" y="1466888"/>
            <a:chExt cx="1193297" cy="1346162"/>
          </a:xfrm>
        </p:grpSpPr>
        <p:pic>
          <p:nvPicPr>
            <p:cNvPr id="35" name="图片 67710" descr="水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1801" y="1466888"/>
              <a:ext cx="1193297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 Box 16"/>
            <p:cNvSpPr txBox="1">
              <a:spLocks noChangeArrowheads="1"/>
            </p:cNvSpPr>
            <p:nvPr/>
          </p:nvSpPr>
          <p:spPr bwMode="auto">
            <a:xfrm>
              <a:off x="644521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cxnSp>
        <p:nvCxnSpPr>
          <p:cNvPr id="37" name="直接连接符 3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30">
            <a:extLst>
              <a:ext uri="{FF2B5EF4-FFF2-40B4-BE49-F238E27FC236}">
                <a16:creationId xmlns:a16="http://schemas.microsoft.com/office/drawing/2014/main" id="{EB3D421D-E35F-43C3-956B-1F09C537FA9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4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E8DA266D-4D68-4B8B-B6D3-D3DDDBB7F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文本框 14">
            <a:extLst>
              <a:ext uri="{FF2B5EF4-FFF2-40B4-BE49-F238E27FC236}">
                <a16:creationId xmlns:a16="http://schemas.microsoft.com/office/drawing/2014/main" id="{B25480A9-C5A8-4897-9E3C-8DA19B6FFE7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1013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21" grpId="0" autoUpdateAnimBg="0"/>
      <p:bldP spid="23" grpId="0" autoUpdateAnimBg="0"/>
      <p:bldP spid="2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0" descr="image002">
            <a:extLst>
              <a:ext uri="{FF2B5EF4-FFF2-40B4-BE49-F238E27FC236}">
                <a16:creationId xmlns:a16="http://schemas.microsoft.com/office/drawing/2014/main" id="{398F4445-6208-43E0-97D1-CD9B3D5CE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09584"/>
            <a:ext cx="7272808" cy="1866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7984" y="2821012"/>
            <a:ext cx="4315193" cy="13234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8000" dirty="0">
                <a:solidFill>
                  <a:srgbClr val="FF0000"/>
                </a:solidFill>
                <a:latin typeface="宋体" panose="02010600030101010101" pitchFamily="2" charset="-122"/>
              </a:rPr>
              <a:t>水</a:t>
            </a:r>
            <a:r>
              <a:rPr lang="en-US" altLang="zh-CN" sz="8000" dirty="0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8000" dirty="0">
                <a:solidFill>
                  <a:srgbClr val="FF0000"/>
                </a:solidFill>
                <a:latin typeface="宋体" panose="02010600030101010101" pitchFamily="2" charset="-122"/>
              </a:rPr>
              <a:t>氵</a:t>
            </a:r>
            <a:r>
              <a:rPr lang="en-US" altLang="zh-CN" sz="8000" dirty="0">
                <a:solidFill>
                  <a:srgbClr val="FF0000"/>
                </a:solidFill>
                <a:latin typeface="宋体" panose="02010600030101010101" pitchFamily="2" charset="-122"/>
              </a:rPr>
              <a:t>)</a:t>
            </a:r>
            <a:endParaRPr lang="zh-CN" altLang="en-US" sz="80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“水（氵）”作“形旁”的形声字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>
                <a:solidFill>
                  <a:srgbClr val="0000FF"/>
                </a:solidFill>
                <a:latin typeface="+mn-ea"/>
                <a:ea typeface="+mn-ea"/>
              </a:rPr>
              <a:t>江、河、湖、海、溪、湾、清、浊、潮、漂、浴、淋、汗、汽、洪、浪、沸、滤、浆、汞、颍</a:t>
            </a:r>
            <a:r>
              <a:rPr lang="en-US" altLang="zh-CN" sz="1400" b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“水（氵）”作偏旁组成的形声字</a:t>
            </a:r>
          </a:p>
        </p:txBody>
      </p:sp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7184</TotalTime>
  <Words>174</Words>
  <Application>Microsoft Office PowerPoint</Application>
  <PresentationFormat>全屏显示(16:9)</PresentationFormat>
  <Paragraphs>19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1417</cp:revision>
  <dcterms:created xsi:type="dcterms:W3CDTF">2011-03-21T09:38:00Z</dcterms:created>
  <dcterms:modified xsi:type="dcterms:W3CDTF">2026-07-10T23:30:42Z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